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1"/>
  </p:handoutMasterIdLst>
  <p:sldIdLst>
    <p:sldId id="874" r:id="rId3"/>
    <p:sldId id="2371" r:id="rId5"/>
    <p:sldId id="1927" r:id="rId6"/>
    <p:sldId id="2364" r:id="rId7"/>
    <p:sldId id="2379" r:id="rId8"/>
    <p:sldId id="2400" r:id="rId9"/>
    <p:sldId id="2380" r:id="rId10"/>
    <p:sldId id="2390" r:id="rId11"/>
    <p:sldId id="2381" r:id="rId12"/>
    <p:sldId id="2388" r:id="rId13"/>
    <p:sldId id="2389" r:id="rId14"/>
    <p:sldId id="2359" r:id="rId15"/>
    <p:sldId id="2382" r:id="rId16"/>
    <p:sldId id="2367" r:id="rId17"/>
    <p:sldId id="2368" r:id="rId18"/>
    <p:sldId id="2369" r:id="rId19"/>
    <p:sldId id="1139" r:id="rId20"/>
  </p:sldIdLst>
  <p:sldSz cx="11878945" cy="6858000"/>
  <p:notesSz cx="6858000" cy="9144000"/>
  <p:defaultTex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6pPr>
    <a:lvl7pPr marL="27432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7pPr>
    <a:lvl8pPr marL="32004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8pPr>
    <a:lvl9pPr marL="36576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deo@gmail.com"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909"/>
    <a:srgbClr val="FF9300"/>
    <a:srgbClr val="942092"/>
    <a:srgbClr val="FF9901"/>
    <a:srgbClr val="FFC001"/>
    <a:srgbClr val="00B14F"/>
    <a:srgbClr val="01B0F0"/>
    <a:srgbClr val="0070C0"/>
    <a:srgbClr val="E9C4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7" autoAdjust="0"/>
    <p:restoredTop sz="95226" autoAdjust="0"/>
  </p:normalViewPr>
  <p:slideViewPr>
    <p:cSldViewPr snapToGrid="0" showGuides="1">
      <p:cViewPr varScale="1">
        <p:scale>
          <a:sx n="82" d="100"/>
          <a:sy n="82" d="100"/>
        </p:scale>
        <p:origin x="379" y="58"/>
      </p:cViewPr>
      <p:guideLst>
        <p:guide orient="horz" pos="4228"/>
        <p:guide pos="22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showGuides="1">
      <p:cViewPr varScale="1">
        <p:scale>
          <a:sx n="53" d="100"/>
          <a:sy n="53" d="100"/>
        </p:scale>
        <p:origin x="2648" y="52"/>
      </p:cViewPr>
      <p:guideLst>
        <p:guide orient="horz" pos="2918"/>
        <p:guide pos="212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BFBE55DA-2D53-9943-BA14-C14B2990354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459000" y="685800"/>
            <a:ext cx="5940000" cy="3429000"/>
          </a:xfrm>
          <a:prstGeom prst="rect">
            <a:avLst/>
          </a:prstGeom>
          <a:noFill/>
          <a:ln w="9525">
            <a:solidFill>
              <a:srgbClr val="000000"/>
            </a:solidFill>
            <a:miter lim="800000"/>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D8D758B0-C55D-4F49-A1BE-FA2FA4A826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458788" y="685800"/>
            <a:ext cx="5940425" cy="3429000"/>
          </a:xfrm>
        </p:spPr>
      </p:sp>
      <p:sp>
        <p:nvSpPr>
          <p:cNvPr id="8194" name="备注占位符 2"/>
          <p:cNvSpPr>
            <a:spLocks noGrp="1"/>
          </p:cNvSpPr>
          <p:nvPr>
            <p:ph type="body" idx="1"/>
          </p:nvPr>
        </p:nvSpPr>
        <p:spPr>
          <a:noFill/>
        </p:spPr>
        <p:txBody>
          <a:bodyPr/>
          <a:lstStyle/>
          <a:p>
            <a:endParaRPr kumimoji="0" lang="zh-CN" altLang="en-US" dirty="0">
              <a:ea typeface="宋体" panose="02010600030101010101" pitchFamily="2" charset="-122"/>
            </a:endParaRPr>
          </a:p>
        </p:txBody>
      </p:sp>
      <p:sp>
        <p:nvSpPr>
          <p:cNvPr id="8195" name="灯片编号占位符 3"/>
          <p:cNvSpPr>
            <a:spLocks noGrp="1"/>
          </p:cNvSpPr>
          <p:nvPr>
            <p:ph type="sldNum" sz="quarter" idx="5"/>
          </p:nvPr>
        </p:nvSpPr>
        <p:spPr>
          <a:noFill/>
        </p:spPr>
        <p:txBody>
          <a:bodyPr/>
          <a:lstStyle>
            <a:lvl1pPr>
              <a:defRPr kumimoji="1" sz="20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a:defRPr kumimoji="1" sz="2000">
                <a:solidFill>
                  <a:schemeClr val="tx1"/>
                </a:solidFill>
                <a:latin typeface="宋体" panose="02010600030101010101" pitchFamily="2" charset="-122"/>
                <a:ea typeface="宋体" panose="02010600030101010101" pitchFamily="2" charset="-122"/>
              </a:defRPr>
            </a:lvl2pPr>
            <a:lvl3pPr marL="1143000" indent="-228600">
              <a:defRPr kumimoji="1" sz="2000">
                <a:solidFill>
                  <a:schemeClr val="tx1"/>
                </a:solidFill>
                <a:latin typeface="宋体" panose="02010600030101010101" pitchFamily="2" charset="-122"/>
                <a:ea typeface="宋体" panose="02010600030101010101" pitchFamily="2" charset="-122"/>
              </a:defRPr>
            </a:lvl3pPr>
            <a:lvl4pPr marL="1600200" indent="-228600">
              <a:defRPr kumimoji="1" sz="2000">
                <a:solidFill>
                  <a:schemeClr val="tx1"/>
                </a:solidFill>
                <a:latin typeface="宋体" panose="02010600030101010101" pitchFamily="2" charset="-122"/>
                <a:ea typeface="宋体" panose="02010600030101010101" pitchFamily="2" charset="-122"/>
              </a:defRPr>
            </a:lvl4pPr>
            <a:lvl5pPr marL="2057400" indent="-228600">
              <a:defRPr kumimoji="1" sz="2000">
                <a:solidFill>
                  <a:schemeClr val="tx1"/>
                </a:solidFill>
                <a:latin typeface="宋体" panose="02010600030101010101" pitchFamily="2" charset="-122"/>
                <a:ea typeface="宋体" panose="02010600030101010101" pitchFamily="2" charset="-122"/>
              </a:defRPr>
            </a:lvl5pPr>
            <a:lvl6pPr marL="25146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6pPr>
            <a:lvl7pPr marL="29718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7pPr>
            <a:lvl8pPr marL="34290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8pPr>
            <a:lvl9pPr marL="38862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9pPr>
          </a:lstStyle>
          <a:p>
            <a:fld id="{F7F4AB65-9C9C-7242-8BCD-F2C06BDD9EB1}" type="slidenum">
              <a:rPr kumimoji="0" lang="en-US" altLang="zh-CN" sz="1200">
                <a:latin typeface="Arial" panose="020B0604020202020204" pitchFamily="34" charset="0"/>
              </a:rPr>
            </a:fld>
            <a:endParaRPr kumimoji="0"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 name="Rectangle 37"/>
          <p:cNvSpPr/>
          <p:nvPr/>
        </p:nvSpPr>
        <p:spPr bwMode="auto">
          <a:xfrm>
            <a:off x="513563" y="6248400"/>
            <a:ext cx="3735187" cy="406400"/>
          </a:xfrm>
          <a:prstGeom prst="rect">
            <a:avLst/>
          </a:prstGeom>
          <a:noFill/>
          <a:ln>
            <a:noFill/>
          </a:ln>
        </p:spPr>
        <p:txBody>
          <a:bodyPr lIns="0" tIns="0" rIns="0" bIns="0" anchor="ct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113719" y="2696320"/>
            <a:ext cx="10766284" cy="1898711"/>
          </a:xfrm>
          <a:prstGeom prst="rect">
            <a:avLst/>
          </a:prstGeom>
          <a:solidFill>
            <a:srgbClr val="1D19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 descr="E:\图片资料\图\fap-sr-0345.jpg"/>
          <p:cNvPicPr>
            <a:picLocks noChangeAspect="1" noChangeArrowheads="1"/>
          </p:cNvPicPr>
          <p:nvPr userDrawn="1"/>
        </p:nvPicPr>
        <p:blipFill>
          <a:blip r:embed="rId2" cstate="email"/>
          <a:srcRect/>
          <a:stretch>
            <a:fillRect/>
          </a:stretch>
        </p:blipFill>
        <p:spPr bwMode="auto">
          <a:xfrm flipH="1">
            <a:off x="-5" y="2696320"/>
            <a:ext cx="1169291" cy="1898711"/>
          </a:xfrm>
          <a:prstGeom prst="rect">
            <a:avLst/>
          </a:prstGeom>
          <a:noFill/>
          <a:effectLst>
            <a:outerShdw blurRad="50800" dist="38100" dir="2700000" algn="tl" rotWithShape="0">
              <a:prstClr val="black">
                <a:alpha val="40000"/>
              </a:prstClr>
            </a:outerShdw>
          </a:effectLst>
        </p:spPr>
      </p:pic>
      <p:sp>
        <p:nvSpPr>
          <p:cNvPr id="2" name="标题 1"/>
          <p:cNvSpPr>
            <a:spLocks noGrp="1"/>
          </p:cNvSpPr>
          <p:nvPr>
            <p:ph type="ctrTitle"/>
          </p:nvPr>
        </p:nvSpPr>
        <p:spPr>
          <a:xfrm>
            <a:off x="2071166" y="2399608"/>
            <a:ext cx="9256017" cy="1143352"/>
          </a:xfrm>
          <a:prstGeom prst="rect">
            <a:avLst/>
          </a:prstGeom>
        </p:spPr>
        <p:txBody>
          <a:bodyPr lIns="36000" rIns="36000">
            <a:normAutofit/>
          </a:bodyPr>
          <a:lstStyle>
            <a:lvl1pPr algn="r">
              <a:defRPr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181728" y="3695755"/>
            <a:ext cx="5145455" cy="505054"/>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anose="05000000000000000000" pitchFamily="2" charset="2"/>
              <a:buNone/>
              <a:defRPr lang="zh-CN" altLang="en-US" sz="2000" kern="1200" dirty="0">
                <a:solidFill>
                  <a:schemeClr val="bg1"/>
                </a:solidFill>
                <a:latin typeface="黑体" panose="02010609060101010101" pitchFamily="2" charset="-122"/>
                <a:ea typeface="微软雅黑" panose="020B050302020402020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TextBox 19"/>
          <p:cNvSpPr txBox="1"/>
          <p:nvPr/>
        </p:nvSpPr>
        <p:spPr>
          <a:xfrm>
            <a:off x="8688513" y="4314439"/>
            <a:ext cx="2638670" cy="287020"/>
          </a:xfrm>
          <a:prstGeom prst="rect">
            <a:avLst/>
          </a:prstGeom>
          <a:noFill/>
        </p:spPr>
        <p:txBody>
          <a:bodyPr wrap="square" rtlCol="0">
            <a:spAutoFit/>
          </a:bodyPr>
          <a:lstStyle/>
          <a:p>
            <a:pPr algn="r"/>
            <a:r>
              <a:rPr lang="en-US" altLang="zh-CN" sz="1200" dirty="0">
                <a:solidFill>
                  <a:schemeClr val="bg1"/>
                </a:solidFill>
                <a:latin typeface="微软雅黑" panose="020B0503020204020204" charset="-122"/>
                <a:ea typeface="微软雅黑" panose="020B0503020204020204" charset="-122"/>
                <a:cs typeface="Arial" panose="020B0604020202020204" pitchFamily="34" charset="0"/>
              </a:rPr>
              <a:t>www.richeninfo.com</a:t>
            </a:r>
            <a:endParaRPr lang="zh-CN" altLang="en-US" sz="12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816721" y="365124"/>
            <a:ext cx="10246138" cy="1325564"/>
          </a:xfrm>
          <a:prstGeom prst="rect">
            <a:avLst/>
          </a:prstGeom>
        </p:spPr>
        <p:txBody>
          <a:bodyPr anchor="t">
            <a:normAutofit/>
          </a:bodyPr>
          <a:lstStyle/>
          <a:p>
            <a:r>
              <a:t>标题文本</a:t>
            </a:r>
          </a:p>
        </p:txBody>
      </p:sp>
      <p:sp>
        <p:nvSpPr>
          <p:cNvPr id="26" name="Shape 26"/>
          <p:cNvSpPr>
            <a:spLocks noGrp="1"/>
          </p:cNvSpPr>
          <p:nvPr>
            <p:ph type="sldNum" sz="quarter" idx="2"/>
          </p:nvPr>
        </p:nvSpPr>
        <p:spPr>
          <a:xfrm>
            <a:off x="10762392" y="6385348"/>
            <a:ext cx="300469" cy="308188"/>
          </a:xfrm>
          <a:prstGeom prst="rect">
            <a:avLst/>
          </a:prstGeom>
        </p:spPr>
        <p:txBody>
          <a:bodyPr/>
          <a:lstStyle>
            <a:lvl1pPr defTabSz="914400"/>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4" name="Picture 2" descr="ZTE-PPT-16x9-03"/>
          <p:cNvPicPr>
            <a:picLocks noChangeAspect="1" noChangeArrowheads="1"/>
          </p:cNvPicPr>
          <p:nvPr userDrawn="1"/>
        </p:nvPicPr>
        <p:blipFill>
          <a:blip r:embed="rId2" cstate="print"/>
          <a:srcRect/>
          <a:stretch>
            <a:fillRect/>
          </a:stretch>
        </p:blipFill>
        <p:spPr bwMode="auto">
          <a:xfrm>
            <a:off x="0" y="1708151"/>
            <a:ext cx="11879580" cy="5143500"/>
          </a:xfrm>
          <a:prstGeom prst="rect">
            <a:avLst/>
          </a:prstGeom>
          <a:noFill/>
          <a:ln w="9525">
            <a:noFill/>
            <a:miter lim="800000"/>
            <a:headEnd/>
            <a:tailEnd/>
          </a:ln>
        </p:spPr>
      </p:pic>
      <p:sp>
        <p:nvSpPr>
          <p:cNvPr id="5" name="Rectangle 8"/>
          <p:cNvSpPr>
            <a:spLocks noChangeArrowheads="1"/>
          </p:cNvSpPr>
          <p:nvPr/>
        </p:nvSpPr>
        <p:spPr bwMode="auto">
          <a:xfrm>
            <a:off x="11999201" y="3465422"/>
            <a:ext cx="1767501" cy="1616710"/>
          </a:xfrm>
          <a:prstGeom prst="rect">
            <a:avLst/>
          </a:prstGeom>
          <a:noFill/>
          <a:ln w="9525">
            <a:noFill/>
            <a:miter lim="800000"/>
          </a:ln>
        </p:spPr>
        <p:txBody>
          <a:bodyPr lIns="121396" tIns="60703" rIns="121396" bIns="60703" anchor="b" anchorCtr="1">
            <a:spAutoFit/>
          </a:bodyPr>
          <a:lstStyle/>
          <a:p>
            <a:pPr defTabSz="934720">
              <a:defRPr/>
            </a:pPr>
            <a:r>
              <a:rPr lang="en-US" sz="1170" noProof="1">
                <a:solidFill>
                  <a:prstClr val="white"/>
                </a:solidFill>
                <a:latin typeface="Heiti SC Light"/>
                <a:ea typeface="Heiti SC Light"/>
                <a:cs typeface="Heiti SC Light"/>
              </a:rPr>
              <a:t>T</a:t>
            </a:r>
            <a:r>
              <a:rPr lang="en-US" altLang="zh-CN" sz="1170" noProof="1">
                <a:solidFill>
                  <a:prstClr val="white"/>
                </a:solidFill>
                <a:latin typeface="Heiti SC Light"/>
                <a:ea typeface="Heiti SC Light"/>
                <a:cs typeface="Heiti SC Light"/>
              </a:rPr>
              <a:t>itle:</a:t>
            </a:r>
            <a:endParaRPr lang="en-US" altLang="ja-JP" sz="1170" noProof="1">
              <a:solidFill>
                <a:prstClr val="white"/>
              </a:solidFill>
              <a:latin typeface="Heiti SC Light"/>
              <a:ea typeface="Heiti SC Light"/>
              <a:cs typeface="Heiti SC Light"/>
            </a:endParaRPr>
          </a:p>
          <a:p>
            <a:pPr defTabSz="934720">
              <a:defRPr/>
            </a:pPr>
            <a:r>
              <a:rPr lang="en-US" altLang="zh-CN" sz="1040" noProof="1">
                <a:solidFill>
                  <a:prstClr val="white"/>
                </a:solidFill>
                <a:latin typeface="Heiti SC Light"/>
                <a:ea typeface="Heiti SC Light"/>
                <a:cs typeface="Heiti SC Light"/>
              </a:rPr>
              <a:t>Type</a:t>
            </a:r>
            <a:r>
              <a:rPr lang="en-US" altLang="ja-JP" sz="1040" noProof="1">
                <a:solidFill>
                  <a:prstClr val="white"/>
                </a:solidFill>
                <a:latin typeface="Heiti SC Light"/>
                <a:ea typeface="Heiti SC Light"/>
                <a:cs typeface="Heiti SC Light"/>
              </a:rPr>
              <a:t>: </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24-</a:t>
            </a:r>
            <a:r>
              <a:rPr lang="en-US" altLang="zh-CN" sz="1040" noProof="1">
                <a:solidFill>
                  <a:prstClr val="white"/>
                </a:solidFill>
                <a:latin typeface="Heiti SC Light"/>
                <a:ea typeface="Heiti SC Light"/>
                <a:cs typeface="Heiti SC Light"/>
              </a:rPr>
              <a:t>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a:t>
            </a:r>
            <a:r>
              <a:rPr lang="en-US" altLang="zh-CN" sz="1040" noProof="1">
                <a:solidFill>
                  <a:prstClr val="white"/>
                </a:solidFill>
                <a:latin typeface="Heiti SC Light"/>
                <a:ea typeface="Heiti SC Light"/>
                <a:cs typeface="Heiti SC Light"/>
              </a:rPr>
              <a:t>olor</a:t>
            </a: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he ZTE blue</a:t>
            </a:r>
            <a:r>
              <a:rPr lang="en-US" altLang="ja-JP" sz="1040" noProof="1">
                <a:solidFill>
                  <a:prstClr val="white"/>
                </a:solidFill>
                <a:latin typeface="Heiti SC Light"/>
                <a:ea typeface="Heiti SC Light"/>
                <a:cs typeface="Heiti SC Light"/>
              </a:rPr>
              <a:t> </a:t>
            </a:r>
            <a:endParaRPr lang="en-US" altLang="ja-JP" sz="1040" noProof="1">
              <a:solidFill>
                <a:prstClr val="white"/>
              </a:solidFill>
              <a:latin typeface="Heiti SC Light"/>
              <a:ea typeface="Heiti SC Light"/>
              <a:cs typeface="Heiti SC Light"/>
            </a:endParaRPr>
          </a:p>
          <a:p>
            <a:pPr defTabSz="934720">
              <a:defRPr/>
            </a:pPr>
            <a:endParaRPr lang="en-US" altLang="zh-CN" sz="1170" noProof="1">
              <a:solidFill>
                <a:prstClr val="white"/>
              </a:solidFill>
              <a:latin typeface="Heiti SC Light"/>
              <a:ea typeface="Heiti SC Light"/>
              <a:cs typeface="Heiti SC Light"/>
            </a:endParaRPr>
          </a:p>
          <a:p>
            <a:pPr defTabSz="934720">
              <a:defRPr/>
            </a:pPr>
            <a:r>
              <a:rPr lang="en-US" altLang="zh-CN" sz="1170" noProof="1">
                <a:solidFill>
                  <a:prstClr val="white"/>
                </a:solidFill>
                <a:latin typeface="Heiti SC Light"/>
                <a:ea typeface="Heiti SC Light"/>
                <a:cs typeface="Heiti SC Light"/>
              </a:rPr>
              <a:t>Subtitle:</a:t>
            </a:r>
            <a:endParaRPr lang="en-US" altLang="ja-JP" sz="117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ype</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18pt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Color: The </a:t>
            </a:r>
            <a:r>
              <a:rPr lang="en-US" altLang="zh-CN" sz="1040" noProof="1">
                <a:solidFill>
                  <a:prstClr val="white"/>
                </a:solidFill>
                <a:latin typeface="Heiti SC Light"/>
                <a:ea typeface="Heiti SC Light"/>
                <a:cs typeface="Heiti SC Light"/>
              </a:rPr>
              <a:t>ZTE green</a:t>
            </a:r>
            <a:endParaRPr lang="en-US" altLang="ja-JP" sz="1040" noProof="1">
              <a:solidFill>
                <a:prstClr val="white"/>
              </a:solidFill>
              <a:latin typeface="Heiti SC Light"/>
              <a:ea typeface="Heiti SC Light"/>
              <a:cs typeface="Heiti SC Light"/>
            </a:endParaRPr>
          </a:p>
        </p:txBody>
      </p:sp>
      <p:grpSp>
        <p:nvGrpSpPr>
          <p:cNvPr id="6" name="组 5"/>
          <p:cNvGrpSpPr/>
          <p:nvPr/>
        </p:nvGrpSpPr>
        <p:grpSpPr bwMode="auto">
          <a:xfrm>
            <a:off x="12166261" y="5135035"/>
            <a:ext cx="1808748" cy="1318684"/>
            <a:chOff x="9286278" y="1725515"/>
            <a:chExt cx="1392554" cy="989008"/>
          </a:xfrm>
        </p:grpSpPr>
        <p:grpSp>
          <p:nvGrpSpPr>
            <p:cNvPr id="7" name="组 6"/>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6" name="文本框 19"/>
              <p:cNvSpPr txBox="1">
                <a:spLocks noChangeArrowheads="1"/>
              </p:cNvSpPr>
              <p:nvPr/>
            </p:nvSpPr>
            <p:spPr bwMode="auto">
              <a:xfrm>
                <a:off x="9503815" y="1757265"/>
                <a:ext cx="717713"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G143, B212</a:t>
                </a:r>
                <a:endParaRPr kumimoji="1" lang="zh-CN" altLang="en-US" sz="910" i="1">
                  <a:solidFill>
                    <a:prstClr val="white"/>
                  </a:solidFill>
                  <a:latin typeface="Times" pitchFamily="18" charset="0"/>
                  <a:cs typeface="Times" pitchFamily="18" charset="0"/>
                </a:endParaRPr>
              </a:p>
            </p:txBody>
          </p:sp>
        </p:grpSp>
        <p:grpSp>
          <p:nvGrpSpPr>
            <p:cNvPr id="8" name="组 9"/>
            <p:cNvGrpSpPr/>
            <p:nvPr/>
          </p:nvGrpSpPr>
          <p:grpSpPr bwMode="auto">
            <a:xfrm>
              <a:off x="9286278" y="2098576"/>
              <a:ext cx="1198835" cy="255586"/>
              <a:chOff x="9286278" y="2098576"/>
              <a:chExt cx="1198835" cy="255586"/>
            </a:xfrm>
          </p:grpSpPr>
          <p:sp>
            <p:nvSpPr>
              <p:cNvPr id="12" name="矩形 14"/>
              <p:cNvSpPr/>
              <p:nvPr/>
            </p:nvSpPr>
            <p:spPr>
              <a:xfrm>
                <a:off x="9286278" y="2098576"/>
                <a:ext cx="254058" cy="25558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3" name="文本框 15"/>
              <p:cNvSpPr txBox="1">
                <a:spLocks noChangeArrowheads="1"/>
              </p:cNvSpPr>
              <p:nvPr/>
            </p:nvSpPr>
            <p:spPr bwMode="auto">
              <a:xfrm>
                <a:off x="9503815" y="2130326"/>
                <a:ext cx="981298"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R140,G198, B62</a:t>
                </a:r>
                <a:endParaRPr kumimoji="1" lang="zh-CN" altLang="en-US" sz="910" i="1">
                  <a:solidFill>
                    <a:prstClr val="white"/>
                  </a:solidFill>
                  <a:latin typeface="Times" pitchFamily="18" charset="0"/>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1" name="文本框 12"/>
            <p:cNvSpPr txBox="1">
              <a:spLocks noChangeArrowheads="1"/>
            </p:cNvSpPr>
            <p:nvPr/>
          </p:nvSpPr>
          <p:spPr bwMode="auto">
            <a:xfrm>
              <a:off x="9503815" y="2492274"/>
              <a:ext cx="1175017"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R90,G203, B245</a:t>
              </a:r>
              <a:endParaRPr kumimoji="1" lang="zh-CN" altLang="en-US" sz="910" i="1">
                <a:solidFill>
                  <a:prstClr val="white"/>
                </a:solidFill>
                <a:latin typeface="Times" pitchFamily="18" charset="0"/>
                <a:cs typeface="Times" pitchFamily="18" charset="0"/>
              </a:endParaRPr>
            </a:p>
          </p:txBody>
        </p:sp>
      </p:grpSp>
      <p:sp>
        <p:nvSpPr>
          <p:cNvPr id="17" name="TextBox 16"/>
          <p:cNvSpPr txBox="1">
            <a:spLocks noChangeArrowheads="1"/>
          </p:cNvSpPr>
          <p:nvPr/>
        </p:nvSpPr>
        <p:spPr bwMode="auto">
          <a:xfrm>
            <a:off x="5549992" y="6606120"/>
            <a:ext cx="2846149" cy="169333"/>
          </a:xfrm>
          <a:prstGeom prst="rect">
            <a:avLst/>
          </a:prstGeom>
          <a:noFill/>
          <a:ln w="9525">
            <a:noFill/>
            <a:miter lim="800000"/>
          </a:ln>
        </p:spPr>
        <p:txBody>
          <a:bodyPr lIns="0" tIns="0" rIns="0" bIns="0"/>
          <a:lstStyle/>
          <a:p>
            <a:pPr>
              <a:defRPr/>
            </a:pPr>
            <a:r>
              <a:rPr kumimoji="1" lang="en-US" sz="780">
                <a:solidFill>
                  <a:srgbClr val="7F7F7F"/>
                </a:solidFill>
                <a:latin typeface="Arial" panose="020B0604020202020204" pitchFamily="34" charset="0"/>
                <a:cs typeface="Arial" panose="020B0604020202020204" pitchFamily="34" charset="0"/>
              </a:rPr>
              <a:t>© ZTE Corporation. All rights reserved</a:t>
            </a:r>
            <a:endParaRPr kumimoji="1" lang="en-US" sz="780">
              <a:solidFill>
                <a:srgbClr val="7F7F7F"/>
              </a:solidFill>
              <a:latin typeface="Arial" panose="020B0604020202020204" pitchFamily="34" charset="0"/>
              <a:cs typeface="Arial" panose="020B0604020202020204" pitchFamily="34" charset="0"/>
            </a:endParaRPr>
          </a:p>
        </p:txBody>
      </p:sp>
      <p:sp>
        <p:nvSpPr>
          <p:cNvPr id="18" name="Slide Number Placeholder 5"/>
          <p:cNvSpPr>
            <a:spLocks noGrp="1"/>
          </p:cNvSpPr>
          <p:nvPr/>
        </p:nvSpPr>
        <p:spPr bwMode="auto">
          <a:xfrm>
            <a:off x="309364" y="6540500"/>
            <a:ext cx="544481" cy="366184"/>
          </a:xfrm>
          <a:prstGeom prst="rect">
            <a:avLst/>
          </a:prstGeom>
          <a:noFill/>
          <a:ln w="9525">
            <a:noFill/>
            <a:miter lim="800000"/>
          </a:ln>
        </p:spPr>
        <p:txBody>
          <a:bodyPr anchor="ctr"/>
          <a:lstStyle/>
          <a:p>
            <a:pPr>
              <a:defRPr/>
            </a:pPr>
            <a:fld id="{38F179A1-AA35-4530-9F5A-60363942DAEE}" type="slidenum">
              <a:rPr lang="en-US" sz="1040">
                <a:solidFill>
                  <a:srgbClr val="404040"/>
                </a:solidFill>
                <a:latin typeface="微软雅黑" panose="020B0503020204020204" charset="-122"/>
                <a:ea typeface="微软雅黑" panose="020B0503020204020204" charset="-122"/>
                <a:cs typeface="Arial" panose="020B0604020202020204" pitchFamily="34" charset="0"/>
              </a:rPr>
            </a:fld>
            <a:endParaRPr lang="en-US" sz="1040">
              <a:solidFill>
                <a:srgbClr val="404040"/>
              </a:solidFill>
              <a:latin typeface="微软雅黑" panose="020B0503020204020204" charset="-122"/>
              <a:ea typeface="微软雅黑" panose="020B0503020204020204" charset="-122"/>
              <a:cs typeface="Arial" panose="020B0604020202020204" pitchFamily="34" charset="0"/>
            </a:endParaRPr>
          </a:p>
        </p:txBody>
      </p:sp>
      <p:sp>
        <p:nvSpPr>
          <p:cNvPr id="9" name="文本占位符 2"/>
          <p:cNvSpPr>
            <a:spLocks noGrp="1"/>
          </p:cNvSpPr>
          <p:nvPr>
            <p:ph idx="1"/>
          </p:nvPr>
        </p:nvSpPr>
        <p:spPr>
          <a:xfrm>
            <a:off x="436698" y="1514284"/>
            <a:ext cx="11060796" cy="4841712"/>
          </a:xfrm>
          <a:prstGeom prst="rect">
            <a:avLst/>
          </a:prstGeom>
        </p:spPr>
        <p:txBody>
          <a:bodyPr rtlCol="0">
            <a:noAutofit/>
          </a:bodyPr>
          <a:lstStyle>
            <a:lvl1pPr>
              <a:lnSpc>
                <a:spcPct val="130000"/>
              </a:lnSpc>
              <a:defRPr kumimoji="1" lang="zh-CN" altLang="en-US" sz="2340" dirty="0" smtClean="0">
                <a:solidFill>
                  <a:schemeClr val="tx1">
                    <a:lumMod val="75000"/>
                    <a:lumOff val="25000"/>
                  </a:schemeClr>
                </a:solidFill>
              </a:defRPr>
            </a:lvl1pPr>
            <a:lvl2pPr>
              <a:lnSpc>
                <a:spcPct val="130000"/>
              </a:lnSpc>
              <a:defRPr kumimoji="1" lang="zh-CN" altLang="en-US" sz="1820"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endParaRPr lang="zh-CN" altLang="en-US"/>
          </a:p>
          <a:p>
            <a:pPr lvl="1"/>
            <a:r>
              <a:rPr lang="zh-CN" altLang="en-US"/>
              <a:t>第二级</a:t>
            </a:r>
            <a:endParaRPr lang="zh-CN" altLang="en-US"/>
          </a:p>
        </p:txBody>
      </p:sp>
      <p:sp>
        <p:nvSpPr>
          <p:cNvPr id="14" name="标题 13"/>
          <p:cNvSpPr>
            <a:spLocks noGrp="1"/>
          </p:cNvSpPr>
          <p:nvPr>
            <p:ph type="title"/>
          </p:nvPr>
        </p:nvSpPr>
        <p:spPr>
          <a:xfrm>
            <a:off x="436698" y="420731"/>
            <a:ext cx="11060796" cy="964969"/>
          </a:xfrm>
        </p:spPr>
        <p:txBody>
          <a:bodyPr rtlCol="0">
            <a:noAutofit/>
          </a:bodyPr>
          <a:lstStyle>
            <a:lvl1pPr>
              <a:defRPr lang="zh-CN" altLang="en-US" b="1" dirty="0">
                <a:solidFill>
                  <a:srgbClr val="008FD4"/>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a:stretch>
            <a:fillRect/>
          </a:stretch>
        </p:blipFill>
        <p:spPr>
          <a:xfrm>
            <a:off x="0" y="0"/>
            <a:ext cx="11879580" cy="6858000"/>
          </a:xfrm>
          <a:prstGeom prst="rect">
            <a:avLst/>
          </a:prstGeom>
          <a:noFill/>
          <a:ln w="9525">
            <a:noFill/>
          </a:ln>
        </p:spPr>
      </p:pic>
      <p:sp>
        <p:nvSpPr>
          <p:cNvPr id="3" name="제목 개체 틀 1"/>
          <p:cNvSpPr>
            <a:spLocks noGrp="1"/>
          </p:cNvSpPr>
          <p:nvPr>
            <p:ph type="title" hasCustomPrompt="1"/>
          </p:nvPr>
        </p:nvSpPr>
        <p:spPr>
          <a:xfrm>
            <a:off x="420317" y="130622"/>
            <a:ext cx="10691622"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endParaRPr lang="ko-KR" altLang="en-US" dirty="0"/>
          </a:p>
        </p:txBody>
      </p:sp>
      <p:sp>
        <p:nvSpPr>
          <p:cNvPr id="2" name="日期占位符 1"/>
          <p:cNvSpPr>
            <a:spLocks noGrp="1"/>
          </p:cNvSpPr>
          <p:nvPr>
            <p:ph type="dt" sz="half" idx="10"/>
          </p:nvPr>
        </p:nvSpPr>
        <p:spPr>
          <a:xfrm>
            <a:off x="593979" y="6356350"/>
            <a:ext cx="2771902" cy="365125"/>
          </a:xfr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58856" y="6356350"/>
            <a:ext cx="3761867" cy="365125"/>
          </a:xfrm>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513699" y="6356350"/>
            <a:ext cx="2771902" cy="365125"/>
          </a:xfrm>
        </p:spPr>
        <p:txBody>
          <a:bodyPr/>
          <a:lstStyle/>
          <a:p>
            <a:pPr lvl="0"/>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25913" y="-1"/>
            <a:ext cx="7553350"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9255" cy="6858000"/>
          </a:xfrm>
          <a:prstGeom prst="rect">
            <a:avLst/>
          </a:prstGeom>
          <a:noFill/>
          <a:ln>
            <a:noFill/>
          </a:ln>
        </p:spPr>
      </p:pic>
      <p:sp>
        <p:nvSpPr>
          <p:cNvPr id="3" name="TextBox 7"/>
          <p:cNvSpPr txBox="1"/>
          <p:nvPr userDrawn="1"/>
        </p:nvSpPr>
        <p:spPr>
          <a:xfrm>
            <a:off x="11365658" y="6608763"/>
            <a:ext cx="513597" cy="270510"/>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F6A66141-F3C4-124C-891D-929F4A6A9879}"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sp>
        <p:nvSpPr>
          <p:cNvPr id="4" name="TextBox 2"/>
          <p:cNvSpPr txBox="1">
            <a:spLocks noChangeArrowheads="1"/>
          </p:cNvSpPr>
          <p:nvPr userDrawn="1"/>
        </p:nvSpPr>
        <p:spPr bwMode="auto">
          <a:xfrm>
            <a:off x="11367210" y="6608769"/>
            <a:ext cx="513596" cy="2705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368D0C7-8D94-4664-B57A-A0FFFCA61B8C}"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grpSp>
        <p:nvGrpSpPr>
          <p:cNvPr id="5" name="组合 4"/>
          <p:cNvGrpSpPr/>
          <p:nvPr userDrawn="1"/>
        </p:nvGrpSpPr>
        <p:grpSpPr>
          <a:xfrm>
            <a:off x="-1076604" y="-192608"/>
            <a:ext cx="12957405" cy="7056784"/>
            <a:chOff x="-1104800" y="-218380"/>
            <a:chExt cx="13296804" cy="7056784"/>
          </a:xfrm>
        </p:grpSpPr>
        <p:pic>
          <p:nvPicPr>
            <p:cNvPr id="6" name="图片 5" descr="ppt模板-02.jpg"/>
            <p:cNvPicPr>
              <a:picLocks noChangeAspect="1"/>
            </p:cNvPicPr>
            <p:nvPr userDrawn="1"/>
          </p:nvPicPr>
          <p:blipFill rotWithShape="1">
            <a:blip r:embed="rId2" cstate="print"/>
            <a:srcRect l="85540"/>
            <a:stretch>
              <a:fillRect/>
            </a:stretch>
          </p:blipFill>
          <p:spPr bwMode="auto">
            <a:xfrm>
              <a:off x="10776519" y="-44624"/>
              <a:ext cx="1415485" cy="6858000"/>
            </a:xfrm>
            <a:prstGeom prst="rect">
              <a:avLst/>
            </a:prstGeom>
            <a:noFill/>
            <a:ln w="9525">
              <a:noFill/>
              <a:miter lim="800000"/>
              <a:headEnd/>
              <a:tailEnd/>
            </a:ln>
          </p:spPr>
        </p:pic>
        <p:pic>
          <p:nvPicPr>
            <p:cNvPr id="7" name="图片 6" descr="ppt模板-02.jpg"/>
            <p:cNvPicPr>
              <a:picLocks noChangeAspect="1"/>
            </p:cNvPicPr>
            <p:nvPr userDrawn="1"/>
          </p:nvPicPr>
          <p:blipFill rotWithShape="1">
            <a:blip r:embed="rId2" cstate="print"/>
            <a:srcRect l="-8092" t="-2573" r="16141" b="-326"/>
            <a:stretch>
              <a:fillRect/>
            </a:stretch>
          </p:blipFill>
          <p:spPr bwMode="auto">
            <a:xfrm>
              <a:off x="-1104800" y="-218380"/>
              <a:ext cx="11881318" cy="7056784"/>
            </a:xfrm>
            <a:prstGeom prst="rect">
              <a:avLst/>
            </a:prstGeom>
            <a:noFill/>
            <a:ln w="9525">
              <a:noFill/>
              <a:miter lim="800000"/>
              <a:headEnd/>
              <a:tailEnd/>
            </a:ln>
          </p:spPr>
        </p:pic>
      </p:grpSp>
      <p:sp>
        <p:nvSpPr>
          <p:cNvPr id="11" name="文本占位符 10"/>
          <p:cNvSpPr>
            <a:spLocks noGrp="1"/>
          </p:cNvSpPr>
          <p:nvPr>
            <p:ph type="body" sz="quarter" idx="10" hasCustomPrompt="1"/>
          </p:nvPr>
        </p:nvSpPr>
        <p:spPr>
          <a:xfrm>
            <a:off x="11365658" y="6381750"/>
            <a:ext cx="327960" cy="360363"/>
          </a:xfrm>
          <a:prstGeom prst="rect">
            <a:avLst/>
          </a:prstGeom>
        </p:spPr>
        <p:txBody>
          <a:bodyPr/>
          <a:lstStyle>
            <a:lvl1pPr marL="0" indent="0">
              <a:buNone/>
              <a:defRPr sz="1170" b="1">
                <a:solidFill>
                  <a:srgbClr val="89B92A"/>
                </a:solidFill>
                <a:latin typeface="微软雅黑" panose="020B0503020204020204" charset="-122"/>
                <a:ea typeface="微软雅黑" panose="020B0503020204020204" charset="-122"/>
              </a:defRPr>
            </a:lvl1pPr>
          </a:lstStyle>
          <a:p>
            <a:pPr lvl="0"/>
            <a:fld id="{DF007C23-9479-497D-9A29-4CF50C8477BD}"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38100"/>
            <a:ext cx="11887835" cy="688530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5875"/>
            <a:ext cx="11873230" cy="68611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175" y="-8890"/>
            <a:ext cx="11896725" cy="68567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 小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47320"/>
            <a:ext cx="11868785" cy="6655435"/>
          </a:xfrm>
          <a:prstGeom prst="rect">
            <a:avLst/>
          </a:prstGeom>
        </p:spPr>
      </p:pic>
      <p:grpSp>
        <p:nvGrpSpPr>
          <p:cNvPr id="25" name="组合 24"/>
          <p:cNvGrpSpPr/>
          <p:nvPr userDrawn="1"/>
        </p:nvGrpSpPr>
        <p:grpSpPr>
          <a:xfrm>
            <a:off x="2967038" y="2114868"/>
            <a:ext cx="5257800" cy="2643187"/>
            <a:chOff x="2633" y="1913"/>
            <a:chExt cx="8280" cy="4162"/>
          </a:xfrm>
        </p:grpSpPr>
        <p:grpSp>
          <p:nvGrpSpPr>
            <p:cNvPr id="14" name="组合 30"/>
            <p:cNvGrpSpPr/>
            <p:nvPr/>
          </p:nvGrpSpPr>
          <p:grpSpPr>
            <a:xfrm>
              <a:off x="2633" y="1913"/>
              <a:ext cx="8100" cy="3937"/>
              <a:chOff x="28575" y="0"/>
              <a:chExt cx="5143536" cy="2500330"/>
            </a:xfrm>
          </p:grpSpPr>
          <p:pic>
            <p:nvPicPr>
              <p:cNvPr id="15" name="图片 5" descr="未标题-1.png"/>
              <p:cNvPicPr>
                <a:picLocks noChangeAspect="1"/>
              </p:cNvPicPr>
              <p:nvPr/>
            </p:nvPicPr>
            <p:blipFill>
              <a:blip r:embed="rId3"/>
              <a:stretch>
                <a:fillRect/>
              </a:stretch>
            </p:blipFill>
            <p:spPr>
              <a:xfrm>
                <a:off x="571504" y="642942"/>
                <a:ext cx="214314" cy="209578"/>
              </a:xfrm>
              <a:prstGeom prst="rect">
                <a:avLst/>
              </a:prstGeom>
              <a:noFill/>
              <a:ln w="9525">
                <a:noFill/>
              </a:ln>
            </p:spPr>
          </p:pic>
          <p:pic>
            <p:nvPicPr>
              <p:cNvPr id="16" name="图片 7" descr="未标题-1.png"/>
              <p:cNvPicPr>
                <a:picLocks noChangeAspect="1"/>
              </p:cNvPicPr>
              <p:nvPr/>
            </p:nvPicPr>
            <p:blipFill>
              <a:blip r:embed="rId4"/>
              <a:stretch>
                <a:fillRect/>
              </a:stretch>
            </p:blipFill>
            <p:spPr>
              <a:xfrm>
                <a:off x="4214842" y="71438"/>
                <a:ext cx="367710" cy="359584"/>
              </a:xfrm>
              <a:prstGeom prst="rect">
                <a:avLst/>
              </a:prstGeom>
              <a:noFill/>
              <a:ln w="9525">
                <a:noFill/>
              </a:ln>
            </p:spPr>
          </p:pic>
          <p:pic>
            <p:nvPicPr>
              <p:cNvPr id="17" name="图片 8" descr="未标题-1.png"/>
              <p:cNvPicPr>
                <a:picLocks noChangeAspect="1"/>
              </p:cNvPicPr>
              <p:nvPr/>
            </p:nvPicPr>
            <p:blipFill>
              <a:blip r:embed="rId5"/>
              <a:stretch>
                <a:fillRect/>
              </a:stretch>
            </p:blipFill>
            <p:spPr>
              <a:xfrm>
                <a:off x="2977124" y="1997870"/>
                <a:ext cx="513814" cy="502460"/>
              </a:xfrm>
              <a:prstGeom prst="rect">
                <a:avLst/>
              </a:prstGeom>
              <a:noFill/>
              <a:ln w="9525">
                <a:noFill/>
              </a:ln>
            </p:spPr>
          </p:pic>
          <p:cxnSp>
            <p:nvCxnSpPr>
              <p:cNvPr id="18" name="直接连接符 10"/>
              <p:cNvCxnSpPr/>
              <p:nvPr/>
            </p:nvCxnSpPr>
            <p:spPr>
              <a:xfrm flipV="1">
                <a:off x="785817" y="250827"/>
                <a:ext cx="3429024" cy="496891"/>
              </a:xfrm>
              <a:prstGeom prst="line">
                <a:avLst/>
              </a:prstGeom>
              <a:ln w="6350" cap="flat" cmpd="sng">
                <a:solidFill>
                  <a:schemeClr val="tx1"/>
                </a:solidFill>
                <a:prstDash val="solid"/>
                <a:headEnd type="none" w="med" len="med"/>
                <a:tailEnd type="none" w="med" len="med"/>
              </a:ln>
            </p:spPr>
          </p:cxnSp>
          <p:cxnSp>
            <p:nvCxnSpPr>
              <p:cNvPr id="19" name="直接连接符 15"/>
              <p:cNvCxnSpPr/>
              <p:nvPr/>
            </p:nvCxnSpPr>
            <p:spPr>
              <a:xfrm rot="5400000">
                <a:off x="2821799" y="746923"/>
                <a:ext cx="2000264" cy="1071569"/>
              </a:xfrm>
              <a:prstGeom prst="line">
                <a:avLst/>
              </a:prstGeom>
              <a:ln w="6350" cap="flat" cmpd="sng">
                <a:solidFill>
                  <a:schemeClr val="tx1"/>
                </a:solidFill>
                <a:prstDash val="solid"/>
                <a:headEnd type="none" w="med" len="med"/>
                <a:tailEnd type="none" w="med" len="med"/>
              </a:ln>
            </p:spPr>
          </p:cxnSp>
          <p:cxnSp>
            <p:nvCxnSpPr>
              <p:cNvPr id="20" name="直接连接符 18"/>
              <p:cNvCxnSpPr/>
              <p:nvPr/>
            </p:nvCxnSpPr>
            <p:spPr>
              <a:xfrm>
                <a:off x="714380" y="785818"/>
                <a:ext cx="2428892" cy="1428760"/>
              </a:xfrm>
              <a:prstGeom prst="line">
                <a:avLst/>
              </a:prstGeom>
              <a:ln w="6350" cap="flat" cmpd="sng">
                <a:solidFill>
                  <a:schemeClr val="tx1"/>
                </a:solidFill>
                <a:prstDash val="solid"/>
                <a:headEnd type="none" w="med" len="med"/>
                <a:tailEnd type="none" w="med" len="med"/>
              </a:ln>
            </p:spPr>
          </p:cxnSp>
          <p:pic>
            <p:nvPicPr>
              <p:cNvPr id="21" name="图片 24" descr="12454.png"/>
              <p:cNvPicPr>
                <a:picLocks noChangeAspect="1"/>
              </p:cNvPicPr>
              <p:nvPr/>
            </p:nvPicPr>
            <p:blipFill>
              <a:blip r:embed="rId6"/>
              <a:stretch>
                <a:fillRect/>
              </a:stretch>
            </p:blipFill>
            <p:spPr>
              <a:xfrm>
                <a:off x="4143404" y="0"/>
                <a:ext cx="468244" cy="468244"/>
              </a:xfrm>
              <a:prstGeom prst="rect">
                <a:avLst/>
              </a:prstGeom>
              <a:noFill/>
              <a:ln w="9525">
                <a:noFill/>
              </a:ln>
            </p:spPr>
          </p:pic>
          <p:sp>
            <p:nvSpPr>
              <p:cNvPr id="22" name="文本框 10"/>
              <p:cNvSpPr txBox="1"/>
              <p:nvPr/>
            </p:nvSpPr>
            <p:spPr>
              <a:xfrm>
                <a:off x="28575" y="1336368"/>
                <a:ext cx="5143536" cy="73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50000"/>
                  </a:lnSpc>
                  <a:spcBef>
                    <a:spcPct val="0"/>
                  </a:spcBef>
                  <a:buNone/>
                </a:pPr>
                <a:r>
                  <a:rPr lang="en-US" altLang="zh-CN" sz="1000" dirty="0">
                    <a:latin typeface="微软雅黑" panose="020B0503020204020204" charset="-122"/>
                    <a:ea typeface="微软雅黑" panose="020B0503020204020204" charset="-122"/>
                  </a:rPr>
                  <a:t>            </a:t>
                </a:r>
                <a:endParaRPr lang="en-US" altLang="zh-CN" sz="1000" dirty="0">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zh-CN" altLang="en-US" sz="1800" b="1" dirty="0">
                    <a:solidFill>
                      <a:schemeClr val="accent2"/>
                    </a:solidFill>
                    <a:latin typeface="微软雅黑" panose="020B0503020204020204" charset="-122"/>
                    <a:ea typeface="微软雅黑" panose="020B0503020204020204" charset="-122"/>
                  </a:rPr>
                  <a:t>共创 美好未来</a:t>
                </a:r>
                <a:endParaRPr lang="zh-CN" altLang="en-US" sz="1800" b="1" dirty="0">
                  <a:solidFill>
                    <a:schemeClr val="accent2"/>
                  </a:solidFill>
                  <a:latin typeface="微软雅黑" panose="020B0503020204020204" charset="-122"/>
                  <a:ea typeface="微软雅黑" panose="020B0503020204020204" charset="-122"/>
                </a:endParaRPr>
              </a:p>
            </p:txBody>
          </p:sp>
        </p:grpSp>
        <p:pic>
          <p:nvPicPr>
            <p:cNvPr id="23" name="图片 32" descr="5689.png"/>
            <p:cNvPicPr>
              <a:picLocks noChangeAspect="1"/>
            </p:cNvPicPr>
            <p:nvPr/>
          </p:nvPicPr>
          <p:blipFill>
            <a:blip r:embed="rId7"/>
            <a:stretch>
              <a:fillRect/>
            </a:stretch>
          </p:blipFill>
          <p:spPr>
            <a:xfrm>
              <a:off x="7088" y="4950"/>
              <a:ext cx="1125" cy="1125"/>
            </a:xfrm>
            <a:prstGeom prst="rect">
              <a:avLst/>
            </a:prstGeom>
            <a:noFill/>
            <a:ln w="9525">
              <a:noFill/>
            </a:ln>
          </p:spPr>
        </p:pic>
        <p:sp>
          <p:nvSpPr>
            <p:cNvPr id="24" name="矩形 12"/>
            <p:cNvSpPr/>
            <p:nvPr/>
          </p:nvSpPr>
          <p:spPr>
            <a:xfrm>
              <a:off x="2925" y="2925"/>
              <a:ext cx="7988" cy="1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spcBef>
                  <a:spcPct val="0"/>
                </a:spcBef>
                <a:buNone/>
              </a:pPr>
              <a:r>
                <a:rPr lang="en-US" altLang="zh-CN" sz="7200" b="1" dirty="0"/>
                <a:t>TH</a:t>
              </a:r>
              <a:r>
                <a:rPr lang="en-US" altLang="zh-CN" sz="7200" b="1" dirty="0">
                  <a:solidFill>
                    <a:srgbClr val="7F7F7F"/>
                  </a:solidFill>
                </a:rPr>
                <a:t>ANK</a:t>
              </a:r>
              <a:r>
                <a:rPr lang="en-US" altLang="zh-CN" sz="7200" b="1" dirty="0"/>
                <a:t>  </a:t>
              </a:r>
              <a:r>
                <a:rPr lang="en-US" altLang="zh-CN" sz="7200" b="1" dirty="0">
                  <a:solidFill>
                    <a:srgbClr val="7F7F7F"/>
                  </a:solidFill>
                </a:rPr>
                <a:t>YO</a:t>
              </a:r>
              <a:r>
                <a:rPr lang="en-US" altLang="zh-CN" sz="7200" b="1" dirty="0"/>
                <a:t>U</a:t>
              </a:r>
              <a:endParaRPr lang="zh-CN" altLang="en-US" sz="7200" b="1" dirty="0"/>
            </a:p>
          </p:txBody>
        </p:sp>
      </p:grpSp>
      <p:sp>
        <p:nvSpPr>
          <p:cNvPr id="26" name="矩形 25"/>
          <p:cNvSpPr/>
          <p:nvPr userDrawn="1"/>
        </p:nvSpPr>
        <p:spPr>
          <a:xfrm>
            <a:off x="363220" y="5165725"/>
            <a:ext cx="9438005" cy="1637030"/>
          </a:xfrm>
          <a:prstGeom prst="rect">
            <a:avLst/>
          </a:prstGeom>
        </p:spPr>
        <p:txBody>
          <a:bodyPr wrap="square">
            <a:spAutoFit/>
          </a:bodyPr>
          <a:lstStyle/>
          <a:p>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上海锐至信息技术有限公司</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电话：</a:t>
            </a:r>
            <a:r>
              <a:rPr lang="en-US" altLang="zh-CN" dirty="0">
                <a:solidFill>
                  <a:srgbClr val="A88000"/>
                </a:solidFill>
                <a:latin typeface="微软雅黑" panose="020B0503020204020204" charset="-122"/>
                <a:ea typeface="微软雅黑" panose="020B0503020204020204" charset="-122"/>
              </a:rPr>
              <a:t>021-64327250</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地址：上海市徐汇区桂箐路</a:t>
            </a:r>
            <a:r>
              <a:rPr lang="en-US" altLang="zh-CN" dirty="0">
                <a:solidFill>
                  <a:srgbClr val="A88000"/>
                </a:solidFill>
                <a:latin typeface="微软雅黑" panose="020B0503020204020204" charset="-122"/>
                <a:ea typeface="微软雅黑" panose="020B0503020204020204" charset="-122"/>
              </a:rPr>
              <a:t>111</a:t>
            </a:r>
            <a:r>
              <a:rPr lang="zh-CN" altLang="en-US" dirty="0">
                <a:solidFill>
                  <a:srgbClr val="A88000"/>
                </a:solidFill>
                <a:latin typeface="微软雅黑" panose="020B0503020204020204" charset="-122"/>
                <a:ea typeface="微软雅黑" panose="020B0503020204020204" charset="-122"/>
              </a:rPr>
              <a:t>号</a:t>
            </a:r>
            <a:r>
              <a:rPr lang="en-US" altLang="zh-CN" dirty="0">
                <a:solidFill>
                  <a:srgbClr val="A88000"/>
                </a:solidFill>
                <a:latin typeface="微软雅黑" panose="020B0503020204020204" charset="-122"/>
                <a:ea typeface="微软雅黑" panose="020B0503020204020204" charset="-122"/>
              </a:rPr>
              <a:t>6</a:t>
            </a:r>
            <a:r>
              <a:rPr lang="zh-CN" altLang="en-US" dirty="0">
                <a:solidFill>
                  <a:srgbClr val="A88000"/>
                </a:solidFill>
                <a:latin typeface="微软雅黑" panose="020B0503020204020204" charset="-122"/>
                <a:ea typeface="微软雅黑" panose="020B0503020204020204" charset="-122"/>
              </a:rPr>
              <a:t>楼</a:t>
            </a:r>
            <a:endParaRPr lang="en-US" altLang="zh-CN" dirty="0">
              <a:solidFill>
                <a:srgbClr val="A88000"/>
              </a:solidFill>
              <a:latin typeface="微软雅黑" panose="020B0503020204020204" charset="-122"/>
              <a:ea typeface="微软雅黑" panose="020B0503020204020204" charset="-122"/>
            </a:endParaRPr>
          </a:p>
          <a:p>
            <a:r>
              <a:rPr lang="en-US" altLang="zh-CN" dirty="0">
                <a:solidFill>
                  <a:srgbClr val="A88000"/>
                </a:solidFill>
                <a:latin typeface="微软雅黑" panose="020B0503020204020204" charset="-122"/>
                <a:ea typeface="微软雅黑" panose="020B0503020204020204" charset="-122"/>
              </a:rPr>
              <a:t>WEB</a:t>
            </a:r>
            <a:r>
              <a:rPr lang="zh-CN" altLang="en-US" dirty="0">
                <a:solidFill>
                  <a:srgbClr val="A88000"/>
                </a:solidFill>
                <a:latin typeface="微软雅黑" panose="020B0503020204020204" charset="-122"/>
                <a:ea typeface="微软雅黑" panose="020B0503020204020204" charset="-122"/>
              </a:rPr>
              <a:t>：</a:t>
            </a:r>
            <a:r>
              <a:rPr lang="en-US" altLang="zh-CN" dirty="0">
                <a:solidFill>
                  <a:srgbClr val="A88000"/>
                </a:solidFill>
                <a:latin typeface="微软雅黑" panose="020B0503020204020204" charset="-122"/>
                <a:ea typeface="微软雅黑" panose="020B0503020204020204" charset="-122"/>
              </a:rPr>
              <a:t>www.richeninfo.com</a:t>
            </a:r>
            <a:endParaRPr lang="zh-CN" altLang="en-US" dirty="0">
              <a:solidFill>
                <a:srgbClr val="A88000"/>
              </a:solidFill>
              <a:latin typeface="微软雅黑" panose="020B0503020204020204" charset="-122"/>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23"/>
          <p:cNvSpPr>
            <a:spLocks noGrp="1"/>
          </p:cNvSpPr>
          <p:nvPr>
            <p:ph type="title"/>
          </p:nvPr>
        </p:nvSpPr>
        <p:spPr bwMode="auto">
          <a:xfrm>
            <a:off x="216563" y="116634"/>
            <a:ext cx="11164106" cy="794593"/>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1" name="Text Box 42"/>
          <p:cNvSpPr txBox="1">
            <a:spLocks noChangeArrowheads="1"/>
          </p:cNvSpPr>
          <p:nvPr/>
        </p:nvSpPr>
        <p:spPr bwMode="auto">
          <a:xfrm>
            <a:off x="176567" y="6611781"/>
            <a:ext cx="5036450" cy="254635"/>
          </a:xfrm>
          <a:prstGeom prst="rect">
            <a:avLst/>
          </a:prstGeom>
          <a:noFill/>
          <a:ln w="9525" algn="ctr">
            <a:noFill/>
            <a:miter lim="800000"/>
          </a:ln>
          <a:effectLst/>
        </p:spPr>
        <p:txBody>
          <a:bodyPr wrap="square">
            <a:spAutoFit/>
          </a:bodyP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12" name="Rectangle 61"/>
          <p:cNvSpPr>
            <a:spLocks noChangeArrowheads="1"/>
          </p:cNvSpPr>
          <p:nvPr/>
        </p:nvSpPr>
        <p:spPr bwMode="auto">
          <a:xfrm>
            <a:off x="11287844" y="6611781"/>
            <a:ext cx="586105" cy="254635"/>
          </a:xfrm>
          <a:prstGeom prst="rect">
            <a:avLst/>
          </a:prstGeom>
          <a:noFill/>
          <a:ln w="9525" algn="ctr">
            <a:noFill/>
            <a:miter lim="800000"/>
          </a:ln>
          <a:effectLst/>
        </p:spPr>
        <p:txBody>
          <a:bodyPr wrap="none">
            <a:spAutoFit/>
          </a:bodyPr>
          <a:lstStyle/>
          <a:p>
            <a:pPr algn="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第</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fld id="{991FEDB1-2281-8347-9821-759047AAD1F3}" type="slidenum">
              <a:rPr kumimoji="1" lang="en-US" altLang="zh-TW" sz="1000" dirty="0" smtClean="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fld>
            <a:r>
              <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页</a:t>
            </a:r>
            <a:endPar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idx="1"/>
          </p:nvPr>
        </p:nvSpPr>
        <p:spPr>
          <a:xfrm>
            <a:off x="216563" y="1019175"/>
            <a:ext cx="11164106" cy="4570067"/>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14" name="矩形 13"/>
          <p:cNvSpPr/>
          <p:nvPr/>
        </p:nvSpPr>
        <p:spPr>
          <a:xfrm>
            <a:off x="0" y="0"/>
            <a:ext cx="11880000" cy="165875"/>
          </a:xfrm>
          <a:prstGeom prst="rect">
            <a:avLst/>
          </a:prstGeom>
          <a:solidFill>
            <a:srgbClr val="1E1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fontAlgn="base" hangingPunct="1">
        <a:spcBef>
          <a:spcPct val="0"/>
        </a:spcBef>
        <a:spcAft>
          <a:spcPct val="0"/>
        </a:spcAft>
        <a:defRPr kumimoji="1" lang="zh-CN" altLang="en-US" sz="1600" b="0" i="0" kern="1200" dirty="0">
          <a:solidFill>
            <a:srgbClr val="004890"/>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p:titleStyle>
    <p:bodyStyle>
      <a:lvl1pPr marL="0" indent="0" algn="l" defTabSz="457200" rtl="0" eaLnBrk="1" fontAlgn="base" hangingPunct="1">
        <a:spcBef>
          <a:spcPct val="20000"/>
        </a:spcBef>
        <a:spcAft>
          <a:spcPct val="0"/>
        </a:spcAft>
        <a:buFont typeface="Arial" panose="020B0604020202020204"/>
        <a:buNone/>
        <a:defRPr kumimoji="1" lang="zh-CN" altLang="en-US" sz="2000" b="0" i="1" kern="1200" dirty="0">
          <a:solidFill>
            <a:srgbClr val="004890"/>
          </a:solidFill>
          <a:latin typeface="微软雅黑" panose="020B0503020204020204" charset="-122"/>
          <a:ea typeface="微软雅黑" panose="020B0503020204020204" charset="-122"/>
          <a:cs typeface="微软雅黑" panose="020B0503020204020204" charset="-122"/>
        </a:defRPr>
      </a:lvl1pPr>
      <a:lvl2pPr marL="0" indent="0" algn="l" defTabSz="457200" rtl="0" eaLnBrk="1" fontAlgn="base" hangingPunct="1">
        <a:spcBef>
          <a:spcPct val="20000"/>
        </a:spcBef>
        <a:spcAft>
          <a:spcPct val="0"/>
        </a:spcAft>
        <a:buFont typeface="Arial" panose="020B0604020202020204" pitchFamily="34" charset="0"/>
        <a:buNone/>
        <a:defRPr kumimoji="1" lang="zh-CN" altLang="en-US" sz="1200" b="0" kern="1200" dirty="0">
          <a:solidFill>
            <a:srgbClr val="004890"/>
          </a:solidFill>
          <a:latin typeface="Heiti SC Light"/>
          <a:ea typeface="Heiti SC Light"/>
          <a:cs typeface="Heiti SC Light"/>
        </a:defRPr>
      </a:lvl2pPr>
      <a:lvl3pPr marL="269875" indent="-269875" algn="l" defTabSz="457200" rtl="0" eaLnBrk="1" fontAlgn="base" hangingPunct="1">
        <a:spcBef>
          <a:spcPts val="600"/>
        </a:spcBef>
        <a:spcAft>
          <a:spcPct val="0"/>
        </a:spcAft>
        <a:buSzPct val="80000"/>
        <a:buFont typeface="Wingdings" panose="05000000000000000000" pitchFamily="2" charset="2"/>
        <a:buChar char="l"/>
        <a:defRPr kumimoji="1" lang="en-GB" altLang="zh-CN" sz="1400" b="0" i="0" u="none" strike="noStrike" kern="1200" cap="none" spc="0" normalizeH="0" baseline="0" dirty="0">
          <a:ln>
            <a:noFill/>
          </a:ln>
          <a:solidFill>
            <a:srgbClr val="004890"/>
          </a:solidFill>
          <a:effectLst/>
          <a:uLnTx/>
          <a:uFillTx/>
          <a:latin typeface="微软雅黑" panose="020B0503020204020204" charset="-122"/>
          <a:ea typeface="微软雅黑" panose="020B0503020204020204" charset="-122"/>
          <a:cs typeface="微软雅黑" panose="020B0503020204020204" charset="-122"/>
        </a:defRPr>
      </a:lvl3pPr>
      <a:lvl4pPr marL="449580" indent="-179705" algn="l" defTabSz="457200" rtl="0" eaLnBrk="1" fontAlgn="base" hangingPunct="1">
        <a:spcBef>
          <a:spcPct val="20000"/>
        </a:spcBef>
        <a:spcAft>
          <a:spcPct val="0"/>
        </a:spcAft>
        <a:buSzPct val="100000"/>
        <a:buFont typeface="Arial" panose="020B0604020202020204" pitchFamily="34" charset="0"/>
        <a:buChar char="–"/>
        <a:defRPr kumimoji="1" lang="zh-CN" altLang="en-US" sz="1200" b="0" kern="1200" dirty="0">
          <a:solidFill>
            <a:srgbClr val="004890"/>
          </a:solidFill>
          <a:latin typeface="Heiti SC Light"/>
          <a:ea typeface="Heiti SC Light"/>
          <a:cs typeface="Heiti SC Light"/>
        </a:defRPr>
      </a:lvl4pPr>
      <a:lvl5pPr marL="628650" indent="-179705" algn="l" defTabSz="457200" rtl="0" eaLnBrk="1" fontAlgn="base" hangingPunct="1">
        <a:spcBef>
          <a:spcPct val="20000"/>
        </a:spcBef>
        <a:spcAft>
          <a:spcPct val="0"/>
        </a:spcAft>
        <a:buSzPct val="65000"/>
        <a:buFont typeface="Wingdings" panose="05000000000000000000" pitchFamily="2" charset="2"/>
        <a:buChar char="u"/>
        <a:defRPr kumimoji="1" lang="zh-CN" altLang="en-US" sz="1200" b="0" kern="1200" dirty="0">
          <a:solidFill>
            <a:srgbClr val="004890"/>
          </a:solidFill>
          <a:latin typeface="Heiti SC Light"/>
          <a:ea typeface="Heiti SC Light"/>
          <a:cs typeface="Heiti SC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2110536" y="2978728"/>
            <a:ext cx="9256017" cy="1143352"/>
          </a:xfrm>
        </p:spPr>
        <p:txBody>
          <a:bodyPr>
            <a:normAutofit fontScale="90000"/>
          </a:bodyPr>
          <a:lstStyle/>
          <a:p>
            <a:r>
              <a:rPr lang="en-US" altLang="zh-CN" sz="4000" b="1" dirty="0">
                <a:latin typeface="微软雅黑" panose="020B0503020204020204" charset="-122"/>
              </a:rPr>
              <a:t>2020</a:t>
            </a:r>
            <a:r>
              <a:rPr sz="4000" b="1" dirty="0">
                <a:latin typeface="微软雅黑" panose="020B0503020204020204" charset="-122"/>
              </a:rPr>
              <a:t>年终总结</a:t>
            </a:r>
            <a:br>
              <a:rPr sz="4000" b="1" dirty="0">
                <a:latin typeface="微软雅黑" panose="020B0503020204020204" charset="-122"/>
              </a:rPr>
            </a:br>
            <a:r>
              <a:rPr sz="3200" b="1" dirty="0">
                <a:latin typeface="微软雅黑" panose="020B0503020204020204" charset="-122"/>
              </a:rPr>
              <a:t>赵武涛</a:t>
            </a:r>
            <a:r>
              <a:rPr sz="4000" b="1" dirty="0">
                <a:latin typeface="微软雅黑" panose="020B0503020204020204" charset="-122"/>
              </a:rPr>
              <a:t> </a:t>
            </a:r>
            <a:endParaRPr sz="4000" b="1" dirty="0">
              <a:latin typeface="微软雅黑" panose="020B0503020204020204" charset="-122"/>
            </a:endParaRPr>
          </a:p>
        </p:txBody>
      </p:sp>
      <p:pic>
        <p:nvPicPr>
          <p:cNvPr id="2" name="图片 1"/>
          <p:cNvPicPr>
            <a:picLocks noChangeAspect="1"/>
          </p:cNvPicPr>
          <p:nvPr/>
        </p:nvPicPr>
        <p:blipFill>
          <a:blip r:embed="rId1"/>
          <a:stretch>
            <a:fillRect/>
          </a:stretch>
        </p:blipFill>
        <p:spPr>
          <a:xfrm>
            <a:off x="156210" y="246738"/>
            <a:ext cx="2768508" cy="97971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5" name="矩形 16"/>
          <p:cNvSpPr/>
          <p:nvPr/>
        </p:nvSpPr>
        <p:spPr>
          <a:xfrm>
            <a:off x="658982" y="1195387"/>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协作办公系统</a:t>
            </a:r>
            <a:endParaRPr lang="zh-CN" altLang="en-US" sz="1200" b="1" dirty="0">
              <a:latin typeface="微软雅黑" panose="020B0503020204020204" charset="-122"/>
              <a:ea typeface="微软雅黑" panose="020B0503020204020204" charset="-122"/>
            </a:endParaRPr>
          </a:p>
        </p:txBody>
      </p:sp>
      <p:sp>
        <p:nvSpPr>
          <p:cNvPr id="3" name="Rectangle 30"/>
          <p:cNvSpPr>
            <a:spLocks noChangeArrowheads="1"/>
          </p:cNvSpPr>
          <p:nvPr/>
        </p:nvSpPr>
        <p:spPr bwMode="auto">
          <a:xfrm>
            <a:off x="2311495" y="2012909"/>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完善标准配置物资库管理，统一采购申请入口；通过接口同步标准物资与华为、长飞等供应商，供应商按照标准配置回复反馈供应商库存备货信息、发货信息、物流信息，从而实现物流贯穿跟踪；实现各个环节配置各个节点提醒设置，实现预警短信提醒</a:t>
            </a:r>
            <a:endParaRPr lang="zh-CN" altLang="en-US" sz="1100" dirty="0">
              <a:solidFill>
                <a:prstClr val="black"/>
              </a:solidFill>
              <a:latin typeface="微软雅黑" panose="020B0503020204020204" charset="-122"/>
              <a:ea typeface="微软雅黑" panose="020B0503020204020204" charset="-122"/>
            </a:endParaRPr>
          </a:p>
        </p:txBody>
      </p:sp>
      <p:sp>
        <p:nvSpPr>
          <p:cNvPr id="4" name="圆角矩形 22"/>
          <p:cNvSpPr/>
          <p:nvPr/>
        </p:nvSpPr>
        <p:spPr>
          <a:xfrm>
            <a:off x="656432" y="217800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标准化物资贯穿跟踪</a:t>
            </a:r>
            <a:endParaRPr lang="zh-CN" altLang="en-US" sz="900" b="1" dirty="0">
              <a:solidFill>
                <a:schemeClr val="bg1"/>
              </a:solidFill>
              <a:latin typeface="微软雅黑" panose="020B0503020204020204" charset="-122"/>
              <a:ea typeface="微软雅黑" panose="020B0503020204020204" charset="-122"/>
            </a:endParaRPr>
          </a:p>
        </p:txBody>
      </p:sp>
      <p:sp>
        <p:nvSpPr>
          <p:cNvPr id="29" name="Rectangle 30"/>
          <p:cNvSpPr>
            <a:spLocks noChangeArrowheads="1"/>
          </p:cNvSpPr>
          <p:nvPr/>
        </p:nvSpPr>
        <p:spPr bwMode="auto">
          <a:xfrm>
            <a:off x="2311495" y="269810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建立标准物资库存管理功能，通过对接供应链系统获取上架标准物资实时库存信息，结合可视化系统对在途库存的管控实现采购申请、采购订单环节的呆滞库存申请、采购管控</a:t>
            </a:r>
            <a:endParaRPr lang="zh-CN" altLang="en-US" sz="1100" dirty="0">
              <a:latin typeface="微软雅黑" panose="020B0503020204020204" charset="-122"/>
              <a:ea typeface="微软雅黑" panose="020B0503020204020204" charset="-122"/>
            </a:endParaRPr>
          </a:p>
        </p:txBody>
      </p:sp>
      <p:sp>
        <p:nvSpPr>
          <p:cNvPr id="30" name="圆角矩形 22"/>
          <p:cNvSpPr/>
          <p:nvPr/>
        </p:nvSpPr>
        <p:spPr>
          <a:xfrm>
            <a:off x="642785" y="27837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标准物资呆滞库存管控</a:t>
            </a:r>
            <a:endParaRPr lang="zh-CN" altLang="en-US" sz="900" b="1" kern="0" dirty="0">
              <a:solidFill>
                <a:schemeClr val="bg1"/>
              </a:solidFill>
              <a:latin typeface="微软雅黑" panose="020B0503020204020204" charset="-122"/>
              <a:ea typeface="微软雅黑" panose="020B0503020204020204" charset="-122"/>
            </a:endParaRPr>
          </a:p>
        </p:txBody>
      </p:sp>
      <p:sp>
        <p:nvSpPr>
          <p:cNvPr id="5" name="矩形 16"/>
          <p:cNvSpPr/>
          <p:nvPr/>
        </p:nvSpPr>
        <p:spPr>
          <a:xfrm>
            <a:off x="712957" y="4812982"/>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en-US" altLang="zh-CN" sz="1200" b="1" dirty="0">
                <a:latin typeface="微软雅黑" panose="020B0503020204020204" charset="-122"/>
                <a:ea typeface="微软雅黑" panose="020B0503020204020204" charset="-122"/>
              </a:rPr>
              <a:t>GS</a:t>
            </a:r>
            <a:r>
              <a:rPr lang="zh-CN" altLang="en-US" sz="1200" b="1" dirty="0">
                <a:latin typeface="微软雅黑" panose="020B0503020204020204" charset="-122"/>
                <a:ea typeface="微软雅黑" panose="020B0503020204020204" charset="-122"/>
              </a:rPr>
              <a:t>考评管理系统</a:t>
            </a:r>
            <a:endParaRPr lang="zh-CN" altLang="en-US" sz="1200" b="1" dirty="0">
              <a:latin typeface="微软雅黑" panose="020B0503020204020204" charset="-122"/>
              <a:ea typeface="微软雅黑" panose="020B0503020204020204" charset="-122"/>
            </a:endParaRPr>
          </a:p>
        </p:txBody>
      </p:sp>
      <p:sp>
        <p:nvSpPr>
          <p:cNvPr id="7" name="Rectangle 30"/>
          <p:cNvSpPr>
            <a:spLocks noChangeArrowheads="1"/>
          </p:cNvSpPr>
          <p:nvPr/>
        </p:nvSpPr>
        <p:spPr bwMode="auto">
          <a:xfrm>
            <a:off x="2365470" y="5133934"/>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完善标准配置物资库管理，统一采购申请入口；通过接口同步标准物资与华为、长飞等供应商，供应商按照标准配置回复反馈供应商库存备货信息、发货信息、物流信息，从而实现物流贯穿跟踪；实现各个环节配置各个节点提醒设置，实现预警短信提醒</a:t>
            </a:r>
            <a:endParaRPr lang="zh-CN" altLang="en-US" sz="1100" dirty="0">
              <a:solidFill>
                <a:prstClr val="black"/>
              </a:solidFill>
              <a:latin typeface="微软雅黑" panose="020B0503020204020204" charset="-122"/>
              <a:ea typeface="微软雅黑" panose="020B0503020204020204" charset="-122"/>
            </a:endParaRPr>
          </a:p>
        </p:txBody>
      </p:sp>
      <p:sp>
        <p:nvSpPr>
          <p:cNvPr id="8" name="圆角矩形 22"/>
          <p:cNvSpPr/>
          <p:nvPr/>
        </p:nvSpPr>
        <p:spPr>
          <a:xfrm>
            <a:off x="710407" y="528442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标准化物资贯穿跟踪</a:t>
            </a:r>
            <a:endParaRPr lang="zh-CN" altLang="en-US" sz="900" b="1" dirty="0">
              <a:solidFill>
                <a:schemeClr val="bg1"/>
              </a:solidFill>
              <a:latin typeface="微软雅黑" panose="020B0503020204020204" charset="-122"/>
              <a:ea typeface="微软雅黑" panose="020B0503020204020204" charset="-122"/>
            </a:endParaRPr>
          </a:p>
        </p:txBody>
      </p:sp>
      <p:sp>
        <p:nvSpPr>
          <p:cNvPr id="9" name="圆角矩形 22"/>
          <p:cNvSpPr/>
          <p:nvPr/>
        </p:nvSpPr>
        <p:spPr>
          <a:xfrm>
            <a:off x="696760" y="589019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标准物资呆滞库存管控</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1665"/>
          </a:xfrm>
          <a:prstGeom prst="rect">
            <a:avLst/>
          </a:prstGeom>
          <a:noFill/>
          <a:ln w="9525">
            <a:noFill/>
          </a:ln>
        </p:spPr>
        <p:txBody>
          <a:bodyPr wrap="square">
            <a:spAutoFit/>
          </a:bodyPr>
          <a:lstStyle/>
          <a:p>
            <a:pPr lvl="0" eaLnBrk="1" hangingPunct="1">
              <a:buFont typeface="Arial" panose="020B0604020202020204" pitchFamily="34" charset="0"/>
              <a:buNone/>
            </a:pP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XXXXX</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1665"/>
          </a:xfrm>
          <a:prstGeom prst="rect">
            <a:avLst/>
          </a:prstGeom>
          <a:noFill/>
        </p:spPr>
        <p:txBody>
          <a:bodyPr wrap="square" rtlCol="0">
            <a:spAutoFit/>
          </a:bodyPr>
          <a:lstStyle/>
          <a:p>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XXXXXX</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工作存在不足</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明年工作计划</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a:t>
              </a:r>
              <a:r>
                <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4</a:t>
              </a:r>
              <a:endPar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1105217" y="2885441"/>
            <a:ext cx="938689" cy="2183130"/>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6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400" dirty="0">
              <a:solidFill>
                <a:srgbClr val="FFFFFF"/>
              </a:solidFill>
              <a:latin typeface="微软雅黑" panose="020B0503020204020204" charset="-122"/>
              <a:ea typeface="微软雅黑" panose="020B0503020204020204" charset="-122"/>
            </a:endParaRPr>
          </a:p>
        </p:txBody>
      </p:sp>
      <p:sp>
        <p:nvSpPr>
          <p:cNvPr id="41" name="TextBox 2"/>
          <p:cNvSpPr txBox="1"/>
          <p:nvPr/>
        </p:nvSpPr>
        <p:spPr>
          <a:xfrm>
            <a:off x="411540" y="283539"/>
            <a:ext cx="5544616" cy="706755"/>
          </a:xfrm>
          <a:prstGeom prst="rect">
            <a:avLst/>
          </a:prstGeom>
          <a:noFill/>
        </p:spPr>
        <p:txBody>
          <a:bodyPr wrap="square" rtlCol="0">
            <a:spAutoFit/>
          </a:bodyPr>
          <a:lstStyle/>
          <a:p>
            <a:r>
              <a:rPr lang="zh-CN" altLang="en-US" sz="4000" b="1" dirty="0">
                <a:gradFill>
                  <a:gsLst>
                    <a:gs pos="0">
                      <a:srgbClr val="007BD3"/>
                    </a:gs>
                    <a:gs pos="100000">
                      <a:srgbClr val="034373"/>
                    </a:gs>
                  </a:gsLst>
                  <a:lin scaled="0"/>
                </a:gradFill>
                <a:latin typeface="微软雅黑" panose="020B0503020204020204" charset="-122"/>
                <a:ea typeface="微软雅黑" panose="020B0503020204020204" charset="-122"/>
              </a:rPr>
              <a:t>目录</a:t>
            </a:r>
            <a:r>
              <a:rPr lang="en-US" altLang="zh-CN" sz="40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Contents</a:t>
            </a:r>
            <a:endPar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平行四边形 2"/>
          <p:cNvSpPr/>
          <p:nvPr/>
        </p:nvSpPr>
        <p:spPr>
          <a:xfrm>
            <a:off x="3234055" y="167068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l"/>
            <a:r>
              <a:rPr lang="en-US" altLang="zh-CN"/>
              <a:t>n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rPr>
              <a:t>年终工作概述</a:t>
            </a:r>
            <a:endPar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4" name="平行四边形 3"/>
          <p:cNvSpPr/>
          <p:nvPr/>
        </p:nvSpPr>
        <p:spPr>
          <a:xfrm>
            <a:off x="3234055" y="267906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        工作完成情况</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5" name="平行四边形 4"/>
          <p:cNvSpPr/>
          <p:nvPr/>
        </p:nvSpPr>
        <p:spPr>
          <a:xfrm>
            <a:off x="3259455" y="37033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工作存在不足</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6" name="平行四边形 5"/>
          <p:cNvSpPr/>
          <p:nvPr/>
        </p:nvSpPr>
        <p:spPr>
          <a:xfrm>
            <a:off x="3259455" y="47447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a:t>                   </a:t>
            </a:r>
            <a:r>
              <a:rPr lang="zh-CN" altLang="en-US" sz="2400" b="1">
                <a:solidFill>
                  <a:schemeClr val="tx2">
                    <a:lumMod val="85000"/>
                    <a:lumOff val="15000"/>
                  </a:schemeClr>
                </a:solidFill>
                <a:latin typeface="微软雅黑" panose="020B0503020204020204" charset="-122"/>
                <a:ea typeface="微软雅黑" panose="020B0503020204020204" charset="-122"/>
              </a:rPr>
              <a:t>明年工作计划</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7" name="平行四边形 6"/>
          <p:cNvSpPr/>
          <p:nvPr/>
        </p:nvSpPr>
        <p:spPr>
          <a:xfrm>
            <a:off x="2443480" y="1670685"/>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scene3d>
              <a:camera prst="orthographicFront"/>
              <a:lightRig rig="threePt" dir="t"/>
            </a:scene3d>
          </a:bodyPr>
          <a:p>
            <a:pPr>
              <a:lnSpc>
                <a:spcPct val="80000"/>
              </a:lnSpc>
            </a:pPr>
            <a:r>
              <a:rPr lang="en-US" altLang="zh-CN" b="1">
                <a:latin typeface="TeamViewer13" panose="050B0102010101010101" charset="0"/>
                <a:cs typeface="TeamViewer13" panose="050B0102010101010101" charset="0"/>
                <a:sym typeface="+mn-ea"/>
              </a:rPr>
              <a:t>01</a:t>
            </a:r>
            <a:endParaRPr lang="en-US" altLang="zh-CN" b="1">
              <a:ln w="6600">
                <a:solidFill>
                  <a:schemeClr val="accent2"/>
                </a:solidFill>
                <a:prstDash val="solid"/>
              </a:ln>
              <a:solidFill>
                <a:schemeClr val="bg1"/>
              </a:solidFill>
              <a:effectLst/>
              <a:latin typeface="TeamViewer13" panose="050B0102010101010101" charset="0"/>
              <a:ea typeface="方正兰亭超细黑简体" panose="02000000000000000000" charset="-122"/>
              <a:cs typeface="TeamViewer13" panose="050B0102010101010101" charset="0"/>
              <a:sym typeface="+mn-ea"/>
            </a:endParaRPr>
          </a:p>
        </p:txBody>
      </p:sp>
      <p:sp>
        <p:nvSpPr>
          <p:cNvPr id="8" name="平行四边形 7"/>
          <p:cNvSpPr/>
          <p:nvPr/>
        </p:nvSpPr>
        <p:spPr>
          <a:xfrm>
            <a:off x="2443480" y="26657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rPr>
              <a:t>02</a:t>
            </a:r>
            <a:endParaRPr lang="en-US" altLang="zh-CN" b="1">
              <a:latin typeface="TeamViewer13" panose="050B0102010101010101" charset="0"/>
              <a:cs typeface="TeamViewer13" panose="050B0102010101010101" charset="0"/>
            </a:endParaRPr>
          </a:p>
        </p:txBody>
      </p:sp>
      <p:sp>
        <p:nvSpPr>
          <p:cNvPr id="9" name="平行四边形 8"/>
          <p:cNvSpPr/>
          <p:nvPr/>
        </p:nvSpPr>
        <p:spPr>
          <a:xfrm>
            <a:off x="2443480" y="37071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03</a:t>
            </a:r>
            <a:endParaRPr lang="en-US" altLang="zh-CN"/>
          </a:p>
        </p:txBody>
      </p:sp>
      <p:sp>
        <p:nvSpPr>
          <p:cNvPr id="10" name="平行四边形 9"/>
          <p:cNvSpPr/>
          <p:nvPr/>
        </p:nvSpPr>
        <p:spPr>
          <a:xfrm>
            <a:off x="2443480" y="47358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04</a:t>
            </a:r>
            <a:endParaRPr lang="en-US" altLang="zh-CN"/>
          </a:p>
        </p:txBody>
      </p:sp>
      <p:cxnSp>
        <p:nvCxnSpPr>
          <p:cNvPr id="11" name="直接连接符 4"/>
          <p:cNvCxnSpPr/>
          <p:nvPr/>
        </p:nvCxnSpPr>
        <p:spPr>
          <a:xfrm>
            <a:off x="133350" y="1031875"/>
            <a:ext cx="11611610" cy="10795"/>
          </a:xfrm>
          <a:prstGeom prst="line">
            <a:avLst/>
          </a:prstGeom>
          <a:ln w="28575" cap="flat" cmpd="sng">
            <a:solidFill>
              <a:schemeClr val="accent1"/>
            </a:solidFill>
            <a:prstDash val="solid"/>
            <a:headEnd type="none" w="med" len="med"/>
            <a:tailEnd type="none" w="med" len="med"/>
          </a:ln>
        </p:spPr>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769"/>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年度工作概述</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966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 name="矩形 3"/>
          <p:cNvSpPr/>
          <p:nvPr/>
        </p:nvSpPr>
        <p:spPr>
          <a:xfrm>
            <a:off x="361950" y="1374140"/>
            <a:ext cx="11153775" cy="3634105"/>
          </a:xfrm>
          <a:prstGeom prst="rect">
            <a:avLst/>
          </a:prstGeom>
          <a:ln w="28575">
            <a:solidFill>
              <a:schemeClr val="bg1">
                <a:lumMod val="65000"/>
              </a:schemeClr>
            </a:solidFill>
            <a:prstDash val="dash"/>
          </a:ln>
        </p:spPr>
        <p:txBody>
          <a:bodyPr wrap="square">
            <a:noAutofit/>
          </a:bodyPr>
          <a:p>
            <a:pPr marL="285750" indent="-285750" fontAlgn="base">
              <a:lnSpc>
                <a:spcPct val="150000"/>
              </a:lnSpc>
              <a:spcBef>
                <a:spcPts val="300"/>
              </a:spcBef>
              <a:spcAft>
                <a:spcPts val="300"/>
              </a:spcAft>
              <a:buFont typeface="Wingdings" panose="05000000000000000000" pitchFamily="2" charset="2"/>
              <a:buChar char="Ø"/>
            </a:pPr>
            <a:r>
              <a:rPr sz="1600" b="1" dirty="0">
                <a:latin typeface="微软雅黑" panose="020B0503020204020204" charset="-122"/>
                <a:ea typeface="微软雅黑" panose="020B0503020204020204" charset="-122"/>
                <a:sym typeface="+mn-ea"/>
              </a:rPr>
              <a:t>电商可视化</a:t>
            </a:r>
            <a:r>
              <a:rPr lang="zh-CN" sz="1600" b="1" dirty="0">
                <a:latin typeface="微软雅黑" panose="020B0503020204020204" charset="-122"/>
                <a:ea typeface="微软雅黑" panose="020B0503020204020204" charset="-122"/>
                <a:sym typeface="+mn-ea"/>
              </a:rPr>
              <a:t>采购</a:t>
            </a:r>
            <a:r>
              <a:rPr sz="1600" b="1" dirty="0">
                <a:latin typeface="微软雅黑" panose="020B0503020204020204" charset="-122"/>
                <a:ea typeface="微软雅黑" panose="020B0503020204020204" charset="-122"/>
                <a:sym typeface="+mn-ea"/>
              </a:rPr>
              <a:t>业务</a:t>
            </a:r>
            <a:r>
              <a:rPr lang="zh-CN" altLang="en-US" sz="1600" b="1"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全面接管电商可视化系统业务</a:t>
            </a:r>
            <a:r>
              <a:rPr lang="zh-CN"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维护ERP集中化后系统的稳定，完成商品上下架，订单导入供应链系统</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sym typeface="+mn-ea"/>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2019供应链系统功能升级工程：</a:t>
            </a:r>
            <a:r>
              <a:rPr sz="1600" dirty="0">
                <a:latin typeface="微软雅黑" panose="020B0503020204020204" charset="-122"/>
                <a:ea typeface="微软雅黑" panose="020B0503020204020204" charset="-122"/>
              </a:rPr>
              <a:t>可视化系统主要是标准物资管理、呆滞物资管控、物流跟踪</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en-US" altLang="zh-CN" sz="1600" b="1" dirty="0">
                <a:latin typeface="微软雅黑" panose="020B0503020204020204" charset="-122"/>
                <a:ea typeface="微软雅黑" panose="020B0503020204020204" charset="-122"/>
              </a:rPr>
              <a:t>电商和包支付改造工程</a:t>
            </a:r>
            <a:r>
              <a:rPr lang="zh-CN" altLang="en-US" sz="1600" b="1"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废弃原有电商采购功能，配合集团电商增加全新采购模块。</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电商可视化日常工单管理</a:t>
            </a:r>
            <a:r>
              <a:rPr lang="zh-CN" altLang="en-US" sz="1600" dirty="0">
                <a:latin typeface="微软雅黑" panose="020B0503020204020204" charset="-122"/>
                <a:ea typeface="微软雅黑" panose="020B0503020204020204" charset="-122"/>
              </a:rPr>
              <a:t>：业务需求上线，如支付计划改造、账户别名优化、资产地点新增、一采配额和合同份额卡控。</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GS日常维护：</a:t>
            </a:r>
            <a:r>
              <a:rPr lang="zh-CN" altLang="en-US" sz="1600" dirty="0">
                <a:latin typeface="微软雅黑" panose="020B0503020204020204" charset="-122"/>
                <a:ea typeface="微软雅黑" panose="020B0503020204020204" charset="-122"/>
              </a:rPr>
              <a:t>日常框架业务需求上线，如增加年度月平均分和评分月数、全量发起自评功能、评分导出优化等。</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协作办公工单内容：</a:t>
            </a:r>
            <a:r>
              <a:rPr lang="zh-CN" altLang="en-US" sz="1600" dirty="0">
                <a:latin typeface="微软雅黑" panose="020B0503020204020204" charset="-122"/>
                <a:ea typeface="微软雅黑" panose="020B0503020204020204" charset="-122"/>
              </a:rPr>
              <a:t>优质号码改造、双薪评估优化、任务跟踪业务的规划。</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4" name="椭圆 3"/>
          <p:cNvSpPr/>
          <p:nvPr/>
        </p:nvSpPr>
        <p:spPr>
          <a:xfrm>
            <a:off x="5346700" y="1715770"/>
            <a:ext cx="1008380" cy="553085"/>
          </a:xfrm>
          <a:prstGeom prst="ellipse">
            <a:avLst/>
          </a:prstGeom>
        </p:spPr>
        <p:style>
          <a:lnRef idx="1">
            <a:schemeClr val="accent1"/>
          </a:lnRef>
          <a:fillRef idx="3">
            <a:schemeClr val="accent1"/>
          </a:fillRef>
          <a:effectRef idx="2">
            <a:schemeClr val="accent1"/>
          </a:effectRef>
          <a:fontRef idx="minor">
            <a:schemeClr val="lt1"/>
          </a:fontRef>
        </p:style>
        <p:txBody>
          <a:bodyPr/>
          <a:p>
            <a:r>
              <a:rPr lang="en-US" altLang="zh-CN"/>
              <a:t> Me</a:t>
            </a:r>
            <a:endParaRPr lang="zh-CN" altLang="en-US"/>
          </a:p>
        </p:txBody>
      </p:sp>
      <p:sp>
        <p:nvSpPr>
          <p:cNvPr id="5" name="矩形 4"/>
          <p:cNvSpPr/>
          <p:nvPr/>
        </p:nvSpPr>
        <p:spPr>
          <a:xfrm>
            <a:off x="864235" y="1983105"/>
            <a:ext cx="2007235" cy="35496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p>
            <a:pPr algn="just"/>
            <a:r>
              <a:rPr lang="en-US" sz="1200" b="1" dirty="0">
                <a:latin typeface="微软雅黑" panose="020B0503020204020204" charset="-122"/>
                <a:ea typeface="微软雅黑" panose="020B0503020204020204" charset="-122"/>
                <a:cs typeface="微软雅黑" panose="020B0503020204020204" charset="-122"/>
                <a:sym typeface="+mn-ea"/>
              </a:rPr>
              <a:t>        </a:t>
            </a:r>
            <a:r>
              <a:rPr sz="1200" b="1" dirty="0">
                <a:latin typeface="微软雅黑" panose="020B0503020204020204" charset="-122"/>
                <a:ea typeface="微软雅黑" panose="020B0503020204020204" charset="-122"/>
                <a:cs typeface="微软雅黑" panose="020B0503020204020204" charset="-122"/>
                <a:sym typeface="+mn-ea"/>
              </a:rPr>
              <a:t>电商可视化</a:t>
            </a:r>
            <a:r>
              <a:rPr lang="zh-CN" sz="1200" b="1" dirty="0">
                <a:latin typeface="微软雅黑" panose="020B0503020204020204" charset="-122"/>
                <a:ea typeface="微软雅黑" panose="020B0503020204020204" charset="-122"/>
                <a:cs typeface="微软雅黑" panose="020B0503020204020204" charset="-122"/>
                <a:sym typeface="+mn-ea"/>
              </a:rPr>
              <a:t>系统</a:t>
            </a:r>
            <a:endParaRPr lang="zh-CN" sz="1200" b="1" dirty="0">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8857615" y="1946275"/>
            <a:ext cx="1955800" cy="39243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a:p>
            <a:pPr algn="just"/>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altLang="en-US" sz="1200" b="1" dirty="0">
                <a:latin typeface="微软雅黑" panose="020B0503020204020204" charset="-122"/>
                <a:ea typeface="微软雅黑" panose="020B0503020204020204" charset="-122"/>
                <a:cs typeface="微软雅黑" panose="020B0503020204020204" charset="-122"/>
                <a:sym typeface="+mn-ea"/>
              </a:rPr>
              <a:t>协作办公系统</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p:txBody>
      </p:sp>
      <p:sp>
        <p:nvSpPr>
          <p:cNvPr id="8" name="圆角矩形 7"/>
          <p:cNvSpPr/>
          <p:nvPr/>
        </p:nvSpPr>
        <p:spPr>
          <a:xfrm>
            <a:off x="5505450" y="4103370"/>
            <a:ext cx="889635" cy="36576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r>
              <a:rPr lang="en-US" altLang="zh-CN" sz="1400">
                <a:latin typeface="微软雅黑" panose="020B0503020204020204" charset="-122"/>
                <a:ea typeface="微软雅黑" panose="020B0503020204020204" charset="-122"/>
                <a:cs typeface="微软雅黑" panose="020B0503020204020204" charset="-122"/>
              </a:rPr>
              <a:t>GS</a:t>
            </a:r>
            <a:r>
              <a:rPr lang="zh-CN" altLang="en-US" sz="1400">
                <a:latin typeface="微软雅黑" panose="020B0503020204020204" charset="-122"/>
                <a:ea typeface="微软雅黑" panose="020B0503020204020204" charset="-122"/>
                <a:cs typeface="微软雅黑" panose="020B0503020204020204" charset="-122"/>
              </a:rPr>
              <a:t>系统</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2" name="肘形连接符 11"/>
          <p:cNvCxnSpPr>
            <a:stCxn id="4" idx="4"/>
          </p:cNvCxnSpPr>
          <p:nvPr/>
        </p:nvCxnSpPr>
        <p:spPr>
          <a:xfrm rot="5400000" flipV="1">
            <a:off x="5143500" y="2976245"/>
            <a:ext cx="1838960" cy="42418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4471670" y="4554855"/>
            <a:ext cx="2759075" cy="134302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6" name="矩形 15"/>
          <p:cNvSpPr/>
          <p:nvPr/>
        </p:nvSpPr>
        <p:spPr>
          <a:xfrm>
            <a:off x="4472305" y="4555490"/>
            <a:ext cx="2757805" cy="13423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7" name="肘形连接符 16"/>
          <p:cNvCxnSpPr>
            <a:stCxn id="4" idx="6"/>
            <a:endCxn id="7" idx="1"/>
          </p:cNvCxnSpPr>
          <p:nvPr/>
        </p:nvCxnSpPr>
        <p:spPr>
          <a:xfrm>
            <a:off x="6355080" y="1992630"/>
            <a:ext cx="2502535" cy="149860"/>
          </a:xfrm>
          <a:prstGeom prst="bentConnector3">
            <a:avLst>
              <a:gd name="adj1" fmla="val 5001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4" idx="2"/>
            <a:endCxn id="5" idx="3"/>
          </p:cNvCxnSpPr>
          <p:nvPr/>
        </p:nvCxnSpPr>
        <p:spPr>
          <a:xfrm rot="10800000" flipV="1">
            <a:off x="2871470" y="1991995"/>
            <a:ext cx="2475230" cy="1682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863600" y="2516505"/>
            <a:ext cx="1998345" cy="356679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0" name="矩形 19"/>
          <p:cNvSpPr/>
          <p:nvPr/>
        </p:nvSpPr>
        <p:spPr>
          <a:xfrm>
            <a:off x="864235" y="2517140"/>
            <a:ext cx="1997075" cy="35648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1" name="矩形 20"/>
          <p:cNvSpPr/>
          <p:nvPr/>
        </p:nvSpPr>
        <p:spPr>
          <a:xfrm>
            <a:off x="8841740" y="2517140"/>
            <a:ext cx="1998345" cy="356679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2" name="矩形 21"/>
          <p:cNvSpPr/>
          <p:nvPr/>
        </p:nvSpPr>
        <p:spPr>
          <a:xfrm>
            <a:off x="8842375" y="2517775"/>
            <a:ext cx="1997075" cy="35648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cxnSp>
        <p:nvCxnSpPr>
          <p:cNvPr id="174" name="直接箭头连接符 173"/>
          <p:cNvCxnSpPr/>
          <p:nvPr/>
        </p:nvCxnSpPr>
        <p:spPr>
          <a:xfrm flipV="1">
            <a:off x="8088010" y="2527362"/>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8088010" y="2847348"/>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8088010" y="3175525"/>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V="1">
            <a:off x="8088010" y="3528604"/>
            <a:ext cx="0" cy="18769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4842125" y="5547960"/>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V="1">
            <a:off x="8048529" y="5050282"/>
            <a:ext cx="0" cy="2816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8047881" y="5554338"/>
            <a:ext cx="0" cy="2816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4842125" y="4979257"/>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4842125" y="4475201"/>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3994639" y="3653799"/>
            <a:ext cx="280846" cy="207749"/>
          </a:xfrm>
          <a:prstGeom prst="rect">
            <a:avLst/>
          </a:prstGeom>
          <a:noFill/>
        </p:spPr>
        <p:txBody>
          <a:bodyPr wrap="none" rtlCol="0">
            <a:spAutoFit/>
          </a:bodyPr>
          <a:p>
            <a:pPr algn="ctr" defTabSz="685800">
              <a:defRPr/>
            </a:pPr>
            <a:r>
              <a:rPr lang="zh-CN" altLang="en-US" sz="750" b="1" dirty="0">
                <a:solidFill>
                  <a:srgbClr val="FF0000"/>
                </a:solidFill>
                <a:latin typeface="Calibri" panose="020F0502020204030204"/>
                <a:ea typeface="宋体" panose="02010600030101010101" pitchFamily="2" charset="-122"/>
              </a:rPr>
              <a:t>否</a:t>
            </a:r>
            <a:endParaRPr lang="zh-CN" altLang="en-US" sz="750" b="1" dirty="0">
              <a:solidFill>
                <a:srgbClr val="FF0000"/>
              </a:solidFill>
              <a:latin typeface="Calibri" panose="020F0502020204030204"/>
              <a:ea typeface="宋体" panose="02010600030101010101" pitchFamily="2" charset="-122"/>
            </a:endParaRPr>
          </a:p>
        </p:txBody>
      </p:sp>
      <p:cxnSp>
        <p:nvCxnSpPr>
          <p:cNvPr id="112" name="直接箭头连接符 111"/>
          <p:cNvCxnSpPr/>
          <p:nvPr/>
        </p:nvCxnSpPr>
        <p:spPr>
          <a:xfrm>
            <a:off x="4817523" y="3539097"/>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817523" y="3035041"/>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矩形: 圆角 43"/>
          <p:cNvSpPr/>
          <p:nvPr/>
        </p:nvSpPr>
        <p:spPr>
          <a:xfrm>
            <a:off x="4431153" y="4168560"/>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申请首页</a:t>
            </a:r>
            <a:endParaRPr lang="zh-CN" altLang="en-US" sz="900" dirty="0">
              <a:solidFill>
                <a:prstClr val="white"/>
              </a:solidFill>
              <a:latin typeface="Calibri" panose="020F0502020204030204"/>
              <a:ea typeface="宋体" panose="02010600030101010101" pitchFamily="2" charset="-122"/>
            </a:endParaRPr>
          </a:p>
        </p:txBody>
      </p:sp>
      <p:cxnSp>
        <p:nvCxnSpPr>
          <p:cNvPr id="3" name="直接箭头连接符 2"/>
          <p:cNvCxnSpPr>
            <a:stCxn id="46" idx="1"/>
          </p:cNvCxnSpPr>
          <p:nvPr/>
        </p:nvCxnSpPr>
        <p:spPr>
          <a:xfrm flipH="1" flipV="1">
            <a:off x="3696624" y="2914679"/>
            <a:ext cx="688851" cy="69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圆角 45"/>
          <p:cNvSpPr/>
          <p:nvPr/>
        </p:nvSpPr>
        <p:spPr>
          <a:xfrm>
            <a:off x="4385475" y="2742347"/>
            <a:ext cx="774083" cy="35734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标准物资配置</a:t>
            </a:r>
            <a:endParaRPr lang="zh-CN" altLang="en-US" sz="900" dirty="0">
              <a:solidFill>
                <a:prstClr val="white"/>
              </a:solidFill>
              <a:latin typeface="Calibri" panose="020F0502020204030204"/>
              <a:ea typeface="宋体" panose="02010600030101010101" pitchFamily="2" charset="-122"/>
            </a:endParaRPr>
          </a:p>
        </p:txBody>
      </p:sp>
      <p:sp>
        <p:nvSpPr>
          <p:cNvPr id="64" name="矩形: 圆角 63"/>
          <p:cNvSpPr/>
          <p:nvPr/>
        </p:nvSpPr>
        <p:spPr>
          <a:xfrm>
            <a:off x="4421472" y="3246403"/>
            <a:ext cx="738086" cy="3573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可视化申请入口</a:t>
            </a:r>
            <a:endParaRPr lang="zh-CN" altLang="en-US" sz="750" dirty="0">
              <a:solidFill>
                <a:prstClr val="white"/>
              </a:solidFill>
              <a:latin typeface="Calibri" panose="020F0502020204030204"/>
              <a:ea typeface="宋体" panose="02010600030101010101" pitchFamily="2" charset="-122"/>
            </a:endParaRPr>
          </a:p>
        </p:txBody>
      </p:sp>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109" name="矩形 108"/>
          <p:cNvSpPr/>
          <p:nvPr/>
        </p:nvSpPr>
        <p:spPr>
          <a:xfrm>
            <a:off x="1114702" y="1938173"/>
            <a:ext cx="1042412" cy="4246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11" name="矩形: 圆角 110"/>
          <p:cNvSpPr/>
          <p:nvPr/>
        </p:nvSpPr>
        <p:spPr>
          <a:xfrm>
            <a:off x="2987823" y="2728400"/>
            <a:ext cx="774572" cy="3712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标准物资配置</a:t>
            </a:r>
            <a:endParaRPr lang="zh-CN" altLang="en-US" sz="900" dirty="0">
              <a:solidFill>
                <a:prstClr val="white"/>
              </a:solidFill>
              <a:latin typeface="Calibri" panose="020F0502020204030204"/>
              <a:ea typeface="宋体" panose="02010600030101010101" pitchFamily="2" charset="-122"/>
            </a:endParaRPr>
          </a:p>
        </p:txBody>
      </p:sp>
      <p:sp>
        <p:nvSpPr>
          <p:cNvPr id="113" name="菱形 112"/>
          <p:cNvSpPr/>
          <p:nvPr/>
        </p:nvSpPr>
        <p:spPr>
          <a:xfrm>
            <a:off x="4385475" y="3740148"/>
            <a:ext cx="872968" cy="295644"/>
          </a:xfrm>
          <a:prstGeom prst="diamond">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schemeClr val="tx1">
                    <a:lumMod val="95000"/>
                    <a:lumOff val="5000"/>
                  </a:schemeClr>
                </a:solidFill>
                <a:latin typeface="宋体" panose="02010600030101010101" pitchFamily="2" charset="-122"/>
              </a:rPr>
              <a:t>是否标准物资</a:t>
            </a:r>
            <a:endParaRPr lang="zh-CN" altLang="en-US" sz="750" dirty="0">
              <a:solidFill>
                <a:prstClr val="white"/>
              </a:solidFill>
              <a:latin typeface="宋体" panose="02010600030101010101" pitchFamily="2" charset="-122"/>
              <a:ea typeface="宋体" panose="02010600030101010101" pitchFamily="2" charset="-122"/>
            </a:endParaRPr>
          </a:p>
        </p:txBody>
      </p:sp>
      <p:sp>
        <p:nvSpPr>
          <p:cNvPr id="114" name="矩形: 圆角 113"/>
          <p:cNvSpPr/>
          <p:nvPr/>
        </p:nvSpPr>
        <p:spPr>
          <a:xfrm>
            <a:off x="3001305" y="3675752"/>
            <a:ext cx="738087" cy="3712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采购申请</a:t>
            </a:r>
            <a:endParaRPr lang="zh-CN" altLang="en-US" sz="900" dirty="0">
              <a:solidFill>
                <a:prstClr val="white"/>
              </a:solidFill>
              <a:latin typeface="Calibri" panose="020F0502020204030204"/>
              <a:ea typeface="宋体" panose="02010600030101010101" pitchFamily="2" charset="-122"/>
            </a:endParaRPr>
          </a:p>
        </p:txBody>
      </p:sp>
      <p:cxnSp>
        <p:nvCxnSpPr>
          <p:cNvPr id="116" name="直接箭头连接符 115"/>
          <p:cNvCxnSpPr>
            <a:stCxn id="113" idx="1"/>
          </p:cNvCxnSpPr>
          <p:nvPr/>
        </p:nvCxnSpPr>
        <p:spPr>
          <a:xfrm flipH="1">
            <a:off x="3744794" y="3887970"/>
            <a:ext cx="640681" cy="74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3678050" y="3896704"/>
            <a:ext cx="819628" cy="207749"/>
          </a:xfrm>
          <a:prstGeom prst="rect">
            <a:avLst/>
          </a:prstGeom>
          <a:noFill/>
        </p:spPr>
        <p:txBody>
          <a:bodyPr wrap="square" rtlCol="0">
            <a:spAutoFit/>
          </a:bodyPr>
          <a:p>
            <a:pPr algn="ctr" defTabSz="685800">
              <a:defRPr/>
            </a:pPr>
            <a:r>
              <a:rPr lang="zh-CN" altLang="en-US" sz="750" b="1" dirty="0">
                <a:solidFill>
                  <a:srgbClr val="0070C0"/>
                </a:solidFill>
                <a:latin typeface="Calibri" panose="020F0502020204030204"/>
                <a:ea typeface="宋体" panose="02010600030101010101" pitchFamily="2" charset="-122"/>
              </a:rPr>
              <a:t>跳转链接</a:t>
            </a:r>
            <a:endParaRPr lang="zh-CN" altLang="en-US" sz="750" b="1" dirty="0">
              <a:solidFill>
                <a:srgbClr val="0070C0"/>
              </a:solidFill>
              <a:latin typeface="Calibri" panose="020F0502020204030204"/>
              <a:ea typeface="宋体" panose="02010600030101010101" pitchFamily="2" charset="-122"/>
            </a:endParaRPr>
          </a:p>
        </p:txBody>
      </p:sp>
      <p:sp>
        <p:nvSpPr>
          <p:cNvPr id="119" name="矩形 118"/>
          <p:cNvSpPr/>
          <p:nvPr/>
        </p:nvSpPr>
        <p:spPr>
          <a:xfrm>
            <a:off x="4226266" y="5176115"/>
            <a:ext cx="1042413" cy="1000751"/>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20" name="直接箭头连接符 119"/>
          <p:cNvCxnSpPr/>
          <p:nvPr/>
        </p:nvCxnSpPr>
        <p:spPr>
          <a:xfrm>
            <a:off x="4817523" y="3956423"/>
            <a:ext cx="0" cy="20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1" name="矩形: 圆角 120"/>
          <p:cNvSpPr/>
          <p:nvPr/>
        </p:nvSpPr>
        <p:spPr>
          <a:xfrm>
            <a:off x="4459630" y="4672616"/>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申请池</a:t>
            </a:r>
            <a:endParaRPr lang="zh-CN" altLang="en-US" sz="900" dirty="0">
              <a:solidFill>
                <a:prstClr val="white"/>
              </a:solidFill>
              <a:latin typeface="Calibri" panose="020F0502020204030204"/>
              <a:ea typeface="宋体" panose="02010600030101010101" pitchFamily="2" charset="-122"/>
            </a:endParaRPr>
          </a:p>
        </p:txBody>
      </p:sp>
      <p:sp>
        <p:nvSpPr>
          <p:cNvPr id="124" name="矩形: 圆角 123"/>
          <p:cNvSpPr/>
          <p:nvPr/>
        </p:nvSpPr>
        <p:spPr>
          <a:xfrm>
            <a:off x="4459676" y="5259928"/>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创建申请单</a:t>
            </a:r>
            <a:endParaRPr lang="zh-CN" altLang="en-US" sz="900" dirty="0">
              <a:solidFill>
                <a:prstClr val="white"/>
              </a:solidFill>
              <a:latin typeface="Calibri" panose="020F0502020204030204"/>
              <a:ea typeface="宋体" panose="02010600030101010101" pitchFamily="2" charset="-122"/>
            </a:endParaRPr>
          </a:p>
        </p:txBody>
      </p:sp>
      <p:sp>
        <p:nvSpPr>
          <p:cNvPr id="125" name="矩形: 圆角 124"/>
          <p:cNvSpPr/>
          <p:nvPr/>
        </p:nvSpPr>
        <p:spPr>
          <a:xfrm>
            <a:off x="4482085" y="5752736"/>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申请审批</a:t>
            </a:r>
            <a:endParaRPr lang="zh-CN" altLang="en-US" sz="900" dirty="0">
              <a:solidFill>
                <a:prstClr val="white"/>
              </a:solidFill>
              <a:latin typeface="Calibri" panose="020F0502020204030204"/>
              <a:ea typeface="宋体" panose="02010600030101010101" pitchFamily="2" charset="-122"/>
            </a:endParaRPr>
          </a:p>
        </p:txBody>
      </p:sp>
      <p:sp>
        <p:nvSpPr>
          <p:cNvPr id="127" name="文本框 126"/>
          <p:cNvSpPr txBox="1"/>
          <p:nvPr/>
        </p:nvSpPr>
        <p:spPr>
          <a:xfrm>
            <a:off x="4218196" y="5276903"/>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申请流程</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28" name="矩形 127"/>
          <p:cNvSpPr/>
          <p:nvPr/>
        </p:nvSpPr>
        <p:spPr>
          <a:xfrm>
            <a:off x="5673133" y="4722818"/>
            <a:ext cx="1386464" cy="9481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29" name="文本框 128"/>
          <p:cNvSpPr txBox="1"/>
          <p:nvPr/>
        </p:nvSpPr>
        <p:spPr>
          <a:xfrm>
            <a:off x="5652119" y="4722817"/>
            <a:ext cx="992579" cy="253916"/>
          </a:xfrm>
          <a:prstGeom prst="rect">
            <a:avLst/>
          </a:prstGeom>
          <a:noFill/>
        </p:spPr>
        <p:txBody>
          <a:bodyPr wrap="none" rtlCol="0">
            <a:spAutoFit/>
          </a:bodyPr>
          <a:p>
            <a:pPr defTabSz="685800">
              <a:defRPr/>
            </a:pPr>
            <a:r>
              <a:rPr lang="zh-CN" altLang="en-US" sz="1050" b="1" dirty="0">
                <a:solidFill>
                  <a:prstClr val="black"/>
                </a:solidFill>
                <a:latin typeface="Calibri" panose="020F0502020204030204"/>
                <a:ea typeface="宋体" panose="02010600030101010101" pitchFamily="2" charset="-122"/>
              </a:rPr>
              <a:t>流程引擎对接</a:t>
            </a:r>
            <a:endParaRPr lang="zh-CN" altLang="en-US" sz="1050" b="1" dirty="0">
              <a:solidFill>
                <a:prstClr val="black"/>
              </a:solidFill>
              <a:latin typeface="Calibri" panose="020F0502020204030204"/>
              <a:ea typeface="宋体" panose="02010600030101010101" pitchFamily="2" charset="-122"/>
            </a:endParaRPr>
          </a:p>
        </p:txBody>
      </p:sp>
      <p:sp>
        <p:nvSpPr>
          <p:cNvPr id="130" name="矩形: 圆角 129"/>
          <p:cNvSpPr/>
          <p:nvPr/>
        </p:nvSpPr>
        <p:spPr>
          <a:xfrm>
            <a:off x="5657604" y="4998452"/>
            <a:ext cx="570579" cy="25391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人员配置</a:t>
            </a:r>
            <a:endParaRPr lang="zh-CN" altLang="en-US" sz="750" dirty="0">
              <a:solidFill>
                <a:prstClr val="white"/>
              </a:solidFill>
              <a:latin typeface="Calibri" panose="020F0502020204030204"/>
              <a:ea typeface="宋体" panose="02010600030101010101" pitchFamily="2" charset="-122"/>
            </a:endParaRPr>
          </a:p>
        </p:txBody>
      </p:sp>
      <p:sp>
        <p:nvSpPr>
          <p:cNvPr id="131" name="矩形: 圆角 130"/>
          <p:cNvSpPr/>
          <p:nvPr/>
        </p:nvSpPr>
        <p:spPr>
          <a:xfrm>
            <a:off x="5652119" y="5323944"/>
            <a:ext cx="557705" cy="24076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审批流程配置</a:t>
            </a:r>
            <a:endParaRPr lang="zh-CN" altLang="en-US" sz="750" dirty="0">
              <a:solidFill>
                <a:prstClr val="white"/>
              </a:solidFill>
              <a:latin typeface="Calibri" panose="020F0502020204030204"/>
              <a:ea typeface="宋体" panose="02010600030101010101" pitchFamily="2" charset="-122"/>
            </a:endParaRPr>
          </a:p>
        </p:txBody>
      </p:sp>
      <p:sp>
        <p:nvSpPr>
          <p:cNvPr id="132" name="矩形: 圆角 131"/>
          <p:cNvSpPr/>
          <p:nvPr/>
        </p:nvSpPr>
        <p:spPr>
          <a:xfrm>
            <a:off x="6365962" y="4998329"/>
            <a:ext cx="621625" cy="2271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代理人设置</a:t>
            </a:r>
            <a:endParaRPr lang="zh-CN" altLang="en-US" sz="750" dirty="0">
              <a:solidFill>
                <a:prstClr val="white"/>
              </a:solidFill>
              <a:latin typeface="Calibri" panose="020F0502020204030204"/>
              <a:ea typeface="宋体" panose="02010600030101010101" pitchFamily="2" charset="-122"/>
            </a:endParaRPr>
          </a:p>
        </p:txBody>
      </p:sp>
      <p:sp>
        <p:nvSpPr>
          <p:cNvPr id="133" name="矩形: 圆角 132"/>
          <p:cNvSpPr/>
          <p:nvPr/>
        </p:nvSpPr>
        <p:spPr>
          <a:xfrm>
            <a:off x="6365962" y="5310764"/>
            <a:ext cx="621626" cy="24076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750" dirty="0">
                <a:solidFill>
                  <a:prstClr val="white"/>
                </a:solidFill>
                <a:latin typeface="Calibri" panose="020F0502020204030204"/>
                <a:ea typeface="宋体" panose="02010600030101010101" pitchFamily="2" charset="-122"/>
              </a:rPr>
              <a:t>流程角色配置</a:t>
            </a:r>
            <a:endParaRPr lang="zh-CN" altLang="en-US" sz="750" dirty="0">
              <a:solidFill>
                <a:prstClr val="white"/>
              </a:solidFill>
              <a:latin typeface="Calibri" panose="020F0502020204030204"/>
              <a:ea typeface="宋体" panose="02010600030101010101" pitchFamily="2" charset="-122"/>
            </a:endParaRPr>
          </a:p>
        </p:txBody>
      </p:sp>
      <p:cxnSp>
        <p:nvCxnSpPr>
          <p:cNvPr id="134" name="连接符: 肘形 133"/>
          <p:cNvCxnSpPr>
            <a:stCxn id="125" idx="3"/>
          </p:cNvCxnSpPr>
          <p:nvPr/>
        </p:nvCxnSpPr>
        <p:spPr>
          <a:xfrm flipV="1">
            <a:off x="5219537" y="5196885"/>
            <a:ext cx="387190" cy="741495"/>
          </a:xfrm>
          <a:prstGeom prst="bentConnector3">
            <a:avLst>
              <a:gd name="adj1" fmla="val 50000"/>
            </a:avLst>
          </a:prstGeom>
          <a:ln w="254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矩形: 圆角 134"/>
          <p:cNvSpPr/>
          <p:nvPr/>
        </p:nvSpPr>
        <p:spPr>
          <a:xfrm>
            <a:off x="7670482" y="5187920"/>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订单起草</a:t>
            </a:r>
            <a:endParaRPr lang="zh-CN" altLang="en-US" sz="900" dirty="0">
              <a:solidFill>
                <a:prstClr val="white"/>
              </a:solidFill>
              <a:latin typeface="Calibri" panose="020F0502020204030204"/>
              <a:ea typeface="宋体" panose="02010600030101010101" pitchFamily="2" charset="-122"/>
            </a:endParaRPr>
          </a:p>
        </p:txBody>
      </p:sp>
      <p:sp>
        <p:nvSpPr>
          <p:cNvPr id="136" name="矩形 135"/>
          <p:cNvSpPr/>
          <p:nvPr/>
        </p:nvSpPr>
        <p:spPr>
          <a:xfrm>
            <a:off x="7552152" y="4098976"/>
            <a:ext cx="1231214" cy="2077891"/>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37" name="文本框 136"/>
          <p:cNvSpPr txBox="1"/>
          <p:nvPr/>
        </p:nvSpPr>
        <p:spPr>
          <a:xfrm>
            <a:off x="8481808" y="4940700"/>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订单流程</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38" name="矩形: 圆角 137"/>
          <p:cNvSpPr/>
          <p:nvPr/>
        </p:nvSpPr>
        <p:spPr>
          <a:xfrm>
            <a:off x="7678838" y="5733571"/>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申请行起草订单</a:t>
            </a:r>
            <a:endParaRPr lang="zh-CN" altLang="en-US" sz="900" dirty="0">
              <a:solidFill>
                <a:prstClr val="white"/>
              </a:solidFill>
              <a:latin typeface="Calibri" panose="020F0502020204030204"/>
              <a:ea typeface="宋体" panose="02010600030101010101" pitchFamily="2" charset="-122"/>
            </a:endParaRPr>
          </a:p>
        </p:txBody>
      </p:sp>
      <p:cxnSp>
        <p:nvCxnSpPr>
          <p:cNvPr id="139" name="连接符: 肘形 138"/>
          <p:cNvCxnSpPr>
            <a:stCxn id="128" idx="2"/>
            <a:endCxn id="138" idx="1"/>
          </p:cNvCxnSpPr>
          <p:nvPr/>
        </p:nvCxnSpPr>
        <p:spPr>
          <a:xfrm rot="5400000" flipV="1">
            <a:off x="6898640" y="5139055"/>
            <a:ext cx="248285" cy="1312545"/>
          </a:xfrm>
          <a:prstGeom prst="bentConnector2">
            <a:avLst/>
          </a:prstGeom>
          <a:ln w="254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圆角 140"/>
          <p:cNvSpPr/>
          <p:nvPr/>
        </p:nvSpPr>
        <p:spPr>
          <a:xfrm>
            <a:off x="7687964" y="4672616"/>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订单审批</a:t>
            </a:r>
            <a:endParaRPr lang="zh-CN" altLang="en-US" sz="900" dirty="0">
              <a:solidFill>
                <a:prstClr val="white"/>
              </a:solidFill>
              <a:latin typeface="Calibri" panose="020F0502020204030204"/>
              <a:ea typeface="宋体" panose="02010600030101010101" pitchFamily="2" charset="-122"/>
            </a:endParaRPr>
          </a:p>
        </p:txBody>
      </p:sp>
      <p:cxnSp>
        <p:nvCxnSpPr>
          <p:cNvPr id="143" name="连接符: 肘形 142"/>
          <p:cNvCxnSpPr>
            <a:stCxn id="141" idx="1"/>
            <a:endCxn id="128" idx="3"/>
          </p:cNvCxnSpPr>
          <p:nvPr/>
        </p:nvCxnSpPr>
        <p:spPr>
          <a:xfrm rot="10800000" flipV="1">
            <a:off x="7059295" y="4858385"/>
            <a:ext cx="628650" cy="339090"/>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7720425" y="4179808"/>
            <a:ext cx="738087" cy="3712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生效订单</a:t>
            </a:r>
            <a:endParaRPr lang="zh-CN" altLang="en-US" sz="900" dirty="0">
              <a:solidFill>
                <a:prstClr val="white"/>
              </a:solidFill>
              <a:latin typeface="Calibri" panose="020F0502020204030204"/>
              <a:ea typeface="宋体" panose="02010600030101010101" pitchFamily="2" charset="-122"/>
            </a:endParaRPr>
          </a:p>
        </p:txBody>
      </p:sp>
      <p:cxnSp>
        <p:nvCxnSpPr>
          <p:cNvPr id="145" name="连接符: 肘形 144"/>
          <p:cNvCxnSpPr>
            <a:stCxn id="128" idx="0"/>
            <a:endCxn id="144" idx="1"/>
          </p:cNvCxnSpPr>
          <p:nvPr/>
        </p:nvCxnSpPr>
        <p:spPr>
          <a:xfrm rot="16200000">
            <a:off x="6864668" y="3867468"/>
            <a:ext cx="357505" cy="1353820"/>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7" name="矩形: 圆角 146"/>
          <p:cNvSpPr/>
          <p:nvPr/>
        </p:nvSpPr>
        <p:spPr>
          <a:xfrm>
            <a:off x="5374219" y="3243704"/>
            <a:ext cx="738086" cy="35734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关联框架合同配置</a:t>
            </a:r>
            <a:endParaRPr lang="zh-CN" altLang="en-US" sz="900" dirty="0">
              <a:solidFill>
                <a:prstClr val="white"/>
              </a:solidFill>
              <a:latin typeface="Calibri" panose="020F0502020204030204"/>
              <a:ea typeface="宋体" panose="02010600030101010101" pitchFamily="2" charset="-122"/>
            </a:endParaRPr>
          </a:p>
        </p:txBody>
      </p:sp>
      <p:cxnSp>
        <p:nvCxnSpPr>
          <p:cNvPr id="148" name="直接箭头连接符 147"/>
          <p:cNvCxnSpPr>
            <a:stCxn id="147" idx="1"/>
            <a:endCxn id="64" idx="3"/>
          </p:cNvCxnSpPr>
          <p:nvPr/>
        </p:nvCxnSpPr>
        <p:spPr>
          <a:xfrm flipH="1">
            <a:off x="5159589" y="3422375"/>
            <a:ext cx="214630" cy="25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7634316" y="2239804"/>
            <a:ext cx="1149050" cy="1795988"/>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53" name="矩形 152"/>
          <p:cNvSpPr/>
          <p:nvPr/>
        </p:nvSpPr>
        <p:spPr>
          <a:xfrm>
            <a:off x="6303269" y="2862074"/>
            <a:ext cx="1077042" cy="1173718"/>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54" name="文本框 153"/>
          <p:cNvSpPr txBox="1"/>
          <p:nvPr/>
        </p:nvSpPr>
        <p:spPr>
          <a:xfrm>
            <a:off x="8506554" y="2961640"/>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物流跟踪</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55" name="矩形: 圆角 154"/>
          <p:cNvSpPr/>
          <p:nvPr/>
        </p:nvSpPr>
        <p:spPr>
          <a:xfrm>
            <a:off x="3005693" y="2282028"/>
            <a:ext cx="774572" cy="371288"/>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备货出货物流信息</a:t>
            </a:r>
            <a:endParaRPr lang="zh-CN" altLang="en-US" sz="900" dirty="0">
              <a:solidFill>
                <a:prstClr val="white"/>
              </a:solidFill>
              <a:latin typeface="Calibri" panose="020F0502020204030204"/>
              <a:ea typeface="宋体" panose="02010600030101010101" pitchFamily="2" charset="-122"/>
            </a:endParaRPr>
          </a:p>
        </p:txBody>
      </p:sp>
      <p:cxnSp>
        <p:nvCxnSpPr>
          <p:cNvPr id="156" name="直接箭头连接符 155"/>
          <p:cNvCxnSpPr>
            <a:stCxn id="155" idx="3"/>
          </p:cNvCxnSpPr>
          <p:nvPr/>
        </p:nvCxnSpPr>
        <p:spPr>
          <a:xfrm>
            <a:off x="3780265" y="2468307"/>
            <a:ext cx="38540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矩形: 圆角 160"/>
          <p:cNvSpPr/>
          <p:nvPr/>
        </p:nvSpPr>
        <p:spPr>
          <a:xfrm>
            <a:off x="7720425" y="3669526"/>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备货信息</a:t>
            </a:r>
            <a:endParaRPr lang="zh-CN" altLang="en-US" sz="900" dirty="0">
              <a:solidFill>
                <a:prstClr val="white"/>
              </a:solidFill>
              <a:latin typeface="Calibri" panose="020F0502020204030204"/>
              <a:ea typeface="宋体" panose="02010600030101010101" pitchFamily="2" charset="-122"/>
            </a:endParaRPr>
          </a:p>
        </p:txBody>
      </p:sp>
      <p:cxnSp>
        <p:nvCxnSpPr>
          <p:cNvPr id="163" name="直接箭头连接符 162"/>
          <p:cNvCxnSpPr/>
          <p:nvPr/>
        </p:nvCxnSpPr>
        <p:spPr>
          <a:xfrm flipV="1">
            <a:off x="8063677" y="3906213"/>
            <a:ext cx="0" cy="2816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4" name="矩形: 圆角 163"/>
          <p:cNvSpPr/>
          <p:nvPr/>
        </p:nvSpPr>
        <p:spPr>
          <a:xfrm>
            <a:off x="7728341" y="3329043"/>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发货信息</a:t>
            </a:r>
            <a:endParaRPr lang="zh-CN" altLang="en-US" sz="900" dirty="0">
              <a:solidFill>
                <a:prstClr val="white"/>
              </a:solidFill>
              <a:latin typeface="Calibri" panose="020F0502020204030204"/>
              <a:ea typeface="宋体" panose="02010600030101010101" pitchFamily="2" charset="-122"/>
            </a:endParaRPr>
          </a:p>
        </p:txBody>
      </p:sp>
      <p:sp>
        <p:nvSpPr>
          <p:cNvPr id="165" name="矩形: 圆角 164"/>
          <p:cNvSpPr/>
          <p:nvPr/>
        </p:nvSpPr>
        <p:spPr>
          <a:xfrm>
            <a:off x="7737272" y="2988562"/>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物流信息</a:t>
            </a:r>
            <a:endParaRPr lang="zh-CN" altLang="en-US" sz="900" dirty="0">
              <a:solidFill>
                <a:prstClr val="white"/>
              </a:solidFill>
              <a:latin typeface="Calibri" panose="020F0502020204030204"/>
              <a:ea typeface="宋体" panose="02010600030101010101" pitchFamily="2" charset="-122"/>
            </a:endParaRPr>
          </a:p>
        </p:txBody>
      </p:sp>
      <p:sp>
        <p:nvSpPr>
          <p:cNvPr id="166" name="矩形: 圆角 165"/>
          <p:cNvSpPr/>
          <p:nvPr/>
        </p:nvSpPr>
        <p:spPr>
          <a:xfrm>
            <a:off x="7737272" y="2648081"/>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收货信息</a:t>
            </a:r>
            <a:endParaRPr lang="zh-CN" altLang="en-US" sz="900" dirty="0">
              <a:solidFill>
                <a:prstClr val="white"/>
              </a:solidFill>
              <a:latin typeface="Calibri" panose="020F0502020204030204"/>
              <a:ea typeface="宋体" panose="02010600030101010101" pitchFamily="2" charset="-122"/>
            </a:endParaRPr>
          </a:p>
        </p:txBody>
      </p:sp>
      <p:sp>
        <p:nvSpPr>
          <p:cNvPr id="167" name="矩形: 圆角 166"/>
          <p:cNvSpPr/>
          <p:nvPr/>
        </p:nvSpPr>
        <p:spPr>
          <a:xfrm>
            <a:off x="7737272" y="2307600"/>
            <a:ext cx="738087" cy="219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付款信息</a:t>
            </a:r>
            <a:endParaRPr lang="zh-CN" altLang="en-US" sz="900" dirty="0">
              <a:solidFill>
                <a:prstClr val="white"/>
              </a:solidFill>
              <a:latin typeface="Calibri" panose="020F0502020204030204"/>
              <a:ea typeface="宋体" panose="02010600030101010101" pitchFamily="2" charset="-122"/>
            </a:endParaRPr>
          </a:p>
        </p:txBody>
      </p:sp>
      <p:sp>
        <p:nvSpPr>
          <p:cNvPr id="168" name="箭头: 左右 167"/>
          <p:cNvSpPr/>
          <p:nvPr/>
        </p:nvSpPr>
        <p:spPr>
          <a:xfrm>
            <a:off x="7340993" y="3308842"/>
            <a:ext cx="328474" cy="187693"/>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76" name="文本框 175"/>
          <p:cNvSpPr txBox="1"/>
          <p:nvPr/>
        </p:nvSpPr>
        <p:spPr>
          <a:xfrm>
            <a:off x="6303269" y="3021589"/>
            <a:ext cx="194647" cy="707886"/>
          </a:xfrm>
          <a:prstGeom prst="rect">
            <a:avLst/>
          </a:prstGeom>
          <a:noFill/>
        </p:spPr>
        <p:txBody>
          <a:bodyPr wrap="square" rtlCol="0">
            <a:spAutoFit/>
          </a:bodyPr>
          <a:p>
            <a:pPr algn="ctr" defTabSz="685800">
              <a:defRPr/>
            </a:pPr>
            <a:r>
              <a:rPr lang="zh-CN" altLang="en-US" sz="1000" b="1" dirty="0">
                <a:solidFill>
                  <a:schemeClr val="tx1">
                    <a:lumMod val="95000"/>
                    <a:lumOff val="5000"/>
                  </a:schemeClr>
                </a:solidFill>
                <a:latin typeface="Calibri" panose="020F0502020204030204"/>
                <a:ea typeface="宋体" panose="02010600030101010101" pitchFamily="2" charset="-122"/>
              </a:rPr>
              <a:t>预警提醒</a:t>
            </a:r>
            <a:endParaRPr lang="zh-CN" altLang="en-US" sz="1000" b="1" dirty="0">
              <a:solidFill>
                <a:schemeClr val="tx1">
                  <a:lumMod val="95000"/>
                  <a:lumOff val="5000"/>
                </a:schemeClr>
              </a:solidFill>
              <a:latin typeface="Calibri" panose="020F0502020204030204"/>
              <a:ea typeface="宋体" panose="02010600030101010101" pitchFamily="2" charset="-122"/>
            </a:endParaRPr>
          </a:p>
        </p:txBody>
      </p:sp>
      <p:sp>
        <p:nvSpPr>
          <p:cNvPr id="177" name="矩形: 圆角 176"/>
          <p:cNvSpPr/>
          <p:nvPr/>
        </p:nvSpPr>
        <p:spPr>
          <a:xfrm>
            <a:off x="6565562" y="2953351"/>
            <a:ext cx="738087" cy="29765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节点监控配置</a:t>
            </a:r>
            <a:endParaRPr lang="zh-CN" altLang="en-US" sz="900" dirty="0">
              <a:solidFill>
                <a:prstClr val="white"/>
              </a:solidFill>
              <a:latin typeface="Calibri" panose="020F0502020204030204"/>
              <a:ea typeface="宋体" panose="02010600030101010101" pitchFamily="2" charset="-122"/>
            </a:endParaRPr>
          </a:p>
        </p:txBody>
      </p:sp>
      <p:sp>
        <p:nvSpPr>
          <p:cNvPr id="178" name="矩形: 圆角 177"/>
          <p:cNvSpPr/>
          <p:nvPr/>
        </p:nvSpPr>
        <p:spPr>
          <a:xfrm>
            <a:off x="6554060" y="3315712"/>
            <a:ext cx="738087" cy="29056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短信配置管理</a:t>
            </a:r>
            <a:endParaRPr lang="zh-CN" altLang="en-US" sz="900" dirty="0">
              <a:solidFill>
                <a:prstClr val="white"/>
              </a:solidFill>
              <a:latin typeface="Calibri" panose="020F0502020204030204"/>
              <a:ea typeface="宋体" panose="02010600030101010101" pitchFamily="2" charset="-122"/>
            </a:endParaRPr>
          </a:p>
        </p:txBody>
      </p:sp>
      <p:sp>
        <p:nvSpPr>
          <p:cNvPr id="179" name="矩形: 圆角 178"/>
          <p:cNvSpPr/>
          <p:nvPr/>
        </p:nvSpPr>
        <p:spPr>
          <a:xfrm>
            <a:off x="6550411" y="3706149"/>
            <a:ext cx="738087" cy="29056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r>
              <a:rPr lang="zh-CN" altLang="en-US" sz="900" dirty="0">
                <a:solidFill>
                  <a:prstClr val="white"/>
                </a:solidFill>
                <a:latin typeface="Calibri" panose="020F0502020204030204"/>
                <a:ea typeface="宋体" panose="02010600030101010101" pitchFamily="2" charset="-122"/>
              </a:rPr>
              <a:t>提醒定时任务</a:t>
            </a:r>
            <a:endParaRPr lang="zh-CN" altLang="en-US" sz="900" dirty="0">
              <a:solidFill>
                <a:prstClr val="white"/>
              </a:solidFill>
              <a:latin typeface="Calibri" panose="020F0502020204030204"/>
              <a:ea typeface="宋体" panose="02010600030101010101" pitchFamily="2"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1665"/>
          </a:xfrm>
          <a:prstGeom prst="rect">
            <a:avLst/>
          </a:prstGeom>
          <a:noFill/>
          <a:ln w="9525">
            <a:noFill/>
          </a:ln>
        </p:spPr>
        <p:txBody>
          <a:bodyPr wrap="square">
            <a:spAutoFit/>
          </a:bodyPr>
          <a:lstStyle/>
          <a:p>
            <a:pPr lvl="0" eaLnBrk="1" hangingPunct="1">
              <a:buFont typeface="Arial" panose="020B0604020202020204" pitchFamily="34" charset="0"/>
              <a:buNone/>
            </a:pP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XXXXX</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grpSp>
        <p:nvGrpSpPr>
          <p:cNvPr id="111" name="组合 110"/>
          <p:cNvGrpSpPr/>
          <p:nvPr/>
        </p:nvGrpSpPr>
        <p:grpSpPr>
          <a:xfrm>
            <a:off x="2290518" y="1354350"/>
            <a:ext cx="8864719" cy="2285362"/>
            <a:chOff x="272761" y="1540726"/>
            <a:chExt cx="8864719" cy="2301829"/>
          </a:xfrm>
        </p:grpSpPr>
        <p:sp>
          <p:nvSpPr>
            <p:cNvPr id="112" name="Rectangle 6"/>
            <p:cNvSpPr/>
            <p:nvPr/>
          </p:nvSpPr>
          <p:spPr bwMode="auto">
            <a:xfrm>
              <a:off x="283589" y="1991114"/>
              <a:ext cx="8853891" cy="1851441"/>
            </a:xfrm>
            <a:prstGeom prst="rect">
              <a:avLst/>
            </a:prstGeom>
            <a:solidFill>
              <a:sysClr val="window" lastClr="FFFFFF"/>
            </a:solidFill>
            <a:ln w="25400" algn="ctr">
              <a:solidFill>
                <a:srgbClr val="92D050"/>
              </a:solidFill>
              <a:prstDash val="dash"/>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endParaRPr kumimoji="0" lang="en-US"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13" name="Rectangle 78"/>
            <p:cNvSpPr/>
            <p:nvPr/>
          </p:nvSpPr>
          <p:spPr bwMode="auto">
            <a:xfrm>
              <a:off x="352506" y="2050497"/>
              <a:ext cx="3658486" cy="983545"/>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4" name="TextBox 79"/>
            <p:cNvSpPr txBox="1"/>
            <p:nvPr/>
          </p:nvSpPr>
          <p:spPr>
            <a:xfrm>
              <a:off x="272761" y="2421811"/>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合同管理</a:t>
              </a:r>
              <a:endParaRPr lang="zh-CN" altLang="en-US" sz="1200" b="1" dirty="0">
                <a:solidFill>
                  <a:prstClr val="black"/>
                </a:solidFill>
                <a:latin typeface="微软雅黑" panose="020B0503020204020204" charset="-122"/>
                <a:ea typeface="微软雅黑" panose="020B0503020204020204" charset="-122"/>
              </a:endParaRPr>
            </a:p>
          </p:txBody>
        </p:sp>
        <p:sp>
          <p:nvSpPr>
            <p:cNvPr id="115" name="AutoShape 23"/>
            <p:cNvSpPr>
              <a:spLocks noChangeArrowheads="1"/>
            </p:cNvSpPr>
            <p:nvPr/>
          </p:nvSpPr>
          <p:spPr bwMode="auto">
            <a:xfrm>
              <a:off x="277405" y="1540726"/>
              <a:ext cx="1368152" cy="394753"/>
            </a:xfrm>
            <a:prstGeom prst="flowChartAlternateProcess">
              <a:avLst/>
            </a:prstGeom>
            <a:solidFill>
              <a:srgbClr val="92D050"/>
            </a:solidFill>
            <a:ln w="9525" algn="ctr">
              <a:solidFill>
                <a:sysClr val="windowText" lastClr="000000"/>
              </a:solidFill>
              <a:miter lim="800000"/>
            </a:ln>
          </p:spPr>
          <p:txBody>
            <a:bodyPr lIns="0" tIns="0" rIns="0" bIns="0"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kern="0" dirty="0">
                  <a:solidFill>
                    <a:prstClr val="white"/>
                  </a:solidFill>
                  <a:latin typeface="微软雅黑" panose="020B0503020204020204" charset="-122"/>
                  <a:ea typeface="微软雅黑" panose="020B0503020204020204" charset="-122"/>
                  <a:cs typeface="Arial" panose="020B0604020202020204" pitchFamily="34" charset="0"/>
                </a:rPr>
                <a:t>框架订单系统</a:t>
              </a:r>
              <a:endParaRPr kumimoji="0" lang="zh-CN" altLang="en-US"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endParaRPr>
            </a:p>
          </p:txBody>
        </p:sp>
      </p:grpSp>
      <p:sp>
        <p:nvSpPr>
          <p:cNvPr id="160" name="Rectangle 6"/>
          <p:cNvSpPr/>
          <p:nvPr/>
        </p:nvSpPr>
        <p:spPr bwMode="auto">
          <a:xfrm>
            <a:off x="2295162" y="4149080"/>
            <a:ext cx="8851301" cy="2088232"/>
          </a:xfrm>
          <a:prstGeom prst="rect">
            <a:avLst/>
          </a:prstGeom>
          <a:solidFill>
            <a:sysClr val="window" lastClr="FFFFFF"/>
          </a:solidFill>
          <a:ln w="25400" algn="ctr">
            <a:solidFill>
              <a:srgbClr val="92D050"/>
            </a:solidFill>
            <a:prstDash val="dash"/>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endParaRPr kumimoji="0" lang="en-US"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61" name="Rectangle 78"/>
          <p:cNvSpPr/>
          <p:nvPr/>
        </p:nvSpPr>
        <p:spPr bwMode="auto">
          <a:xfrm>
            <a:off x="2379037" y="4211308"/>
            <a:ext cx="4724048" cy="997737"/>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62" name="TextBox 79"/>
          <p:cNvSpPr txBox="1"/>
          <p:nvPr/>
        </p:nvSpPr>
        <p:spPr>
          <a:xfrm>
            <a:off x="2360288" y="4634899"/>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采购申请</a:t>
            </a:r>
            <a:endParaRPr lang="zh-CN" altLang="en-US" sz="1200" b="1" dirty="0">
              <a:solidFill>
                <a:prstClr val="black"/>
              </a:solidFill>
              <a:latin typeface="微软雅黑" panose="020B0503020204020204" charset="-122"/>
              <a:ea typeface="微软雅黑" panose="020B0503020204020204" charset="-122"/>
            </a:endParaRPr>
          </a:p>
        </p:txBody>
      </p:sp>
      <p:sp>
        <p:nvSpPr>
          <p:cNvPr id="163" name="AutoShape 23"/>
          <p:cNvSpPr>
            <a:spLocks noChangeArrowheads="1"/>
          </p:cNvSpPr>
          <p:nvPr/>
        </p:nvSpPr>
        <p:spPr bwMode="auto">
          <a:xfrm>
            <a:off x="2263418" y="3698128"/>
            <a:ext cx="1515260" cy="394753"/>
          </a:xfrm>
          <a:prstGeom prst="flowChartAlternateProcess">
            <a:avLst/>
          </a:prstGeom>
          <a:solidFill>
            <a:srgbClr val="92D050"/>
          </a:solidFill>
          <a:ln w="9525" algn="ctr">
            <a:solidFill>
              <a:sysClr val="windowText" lastClr="000000"/>
            </a:solidFill>
            <a:miter lim="800000"/>
          </a:ln>
        </p:spPr>
        <p:txBody>
          <a:bodyPr lIns="0" tIns="0" rIns="0" bIns="0" anchor="ctr"/>
          <a:p>
            <a:pPr lvl="0" algn="ctr">
              <a:defRPr/>
            </a:pPr>
            <a:r>
              <a:rPr lang="zh-CN" altLang="en-US" sz="1600" b="1" dirty="0">
                <a:solidFill>
                  <a:schemeClr val="bg1"/>
                </a:solidFill>
                <a:latin typeface="微软雅黑" panose="020B0503020204020204" charset="-122"/>
                <a:ea typeface="微软雅黑" panose="020B0503020204020204" charset="-122"/>
              </a:rPr>
              <a:t>可视化采购平台</a:t>
            </a:r>
            <a:endPar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65" name="Rounded Rectangle 83"/>
          <p:cNvSpPr/>
          <p:nvPr/>
        </p:nvSpPr>
        <p:spPr bwMode="auto">
          <a:xfrm>
            <a:off x="4170462" y="4293096"/>
            <a:ext cx="864096" cy="244482"/>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商品绑定</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3" name="Rounded Rectangle 83"/>
          <p:cNvSpPr/>
          <p:nvPr/>
        </p:nvSpPr>
        <p:spPr bwMode="auto">
          <a:xfrm>
            <a:off x="4192088" y="4869160"/>
            <a:ext cx="870706" cy="248440"/>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4" name="Rounded Rectangle 83"/>
          <p:cNvSpPr/>
          <p:nvPr/>
        </p:nvSpPr>
        <p:spPr bwMode="auto">
          <a:xfrm>
            <a:off x="5107272" y="4869160"/>
            <a:ext cx="863390" cy="248440"/>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申请审核</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5" name="Rectangle 78"/>
          <p:cNvSpPr/>
          <p:nvPr/>
        </p:nvSpPr>
        <p:spPr bwMode="auto">
          <a:xfrm>
            <a:off x="7194798" y="4221089"/>
            <a:ext cx="3883072" cy="997738"/>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76" name="TextBox 79"/>
          <p:cNvSpPr txBox="1"/>
          <p:nvPr/>
        </p:nvSpPr>
        <p:spPr>
          <a:xfrm>
            <a:off x="7142711" y="4580550"/>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采购订单</a:t>
            </a:r>
            <a:endParaRPr lang="zh-CN" altLang="en-US" sz="1200" b="1" dirty="0">
              <a:solidFill>
                <a:prstClr val="black"/>
              </a:solidFill>
              <a:latin typeface="微软雅黑" panose="020B0503020204020204" charset="-122"/>
              <a:ea typeface="微软雅黑" panose="020B0503020204020204" charset="-122"/>
            </a:endParaRPr>
          </a:p>
        </p:txBody>
      </p:sp>
      <p:sp>
        <p:nvSpPr>
          <p:cNvPr id="177" name="Rounded Rectangle 82"/>
          <p:cNvSpPr/>
          <p:nvPr/>
        </p:nvSpPr>
        <p:spPr bwMode="auto">
          <a:xfrm>
            <a:off x="9067006" y="4293096"/>
            <a:ext cx="880649" cy="248517"/>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订单创建</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8" name="Rounded Rectangle 83"/>
          <p:cNvSpPr/>
          <p:nvPr/>
        </p:nvSpPr>
        <p:spPr bwMode="auto">
          <a:xfrm>
            <a:off x="8020961" y="4869160"/>
            <a:ext cx="897262" cy="216131"/>
          </a:xfrm>
          <a:prstGeom prst="roundRect">
            <a:avLst/>
          </a:prstGeom>
          <a:solidFill>
            <a:srgbClr val="00B0F0"/>
          </a:solidFill>
          <a:ln w="9525" algn="ctr">
            <a:solidFill>
              <a:srgbClr val="00B0F0"/>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订单发货信息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79" name="Rounded Rectangle 83"/>
          <p:cNvSpPr/>
          <p:nvPr/>
        </p:nvSpPr>
        <p:spPr bwMode="auto">
          <a:xfrm>
            <a:off x="9067006" y="4869160"/>
            <a:ext cx="888048" cy="232087"/>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订单收货信息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80" name="Rounded Rectangle 83"/>
          <p:cNvSpPr/>
          <p:nvPr/>
        </p:nvSpPr>
        <p:spPr bwMode="auto">
          <a:xfrm>
            <a:off x="8020961" y="4293096"/>
            <a:ext cx="902341" cy="238933"/>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申请行创建订单</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81" name="Rounded Rectangle 83"/>
          <p:cNvSpPr/>
          <p:nvPr/>
        </p:nvSpPr>
        <p:spPr bwMode="auto">
          <a:xfrm>
            <a:off x="8025728" y="4581128"/>
            <a:ext cx="897262" cy="259109"/>
          </a:xfrm>
          <a:prstGeom prst="roundRect">
            <a:avLst/>
          </a:prstGeom>
          <a:solidFill>
            <a:srgbClr val="162F33">
              <a:lumMod val="10000"/>
              <a:lumOff val="90000"/>
            </a:srgbClr>
          </a:solidFill>
          <a:ln w="9525" algn="ctr">
            <a:solidFill>
              <a:srgbClr val="00B0F0"/>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订单查看</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83" name="Rounded Rectangle 80"/>
          <p:cNvSpPr/>
          <p:nvPr/>
        </p:nvSpPr>
        <p:spPr bwMode="auto">
          <a:xfrm>
            <a:off x="10122061" y="4581128"/>
            <a:ext cx="889161" cy="248441"/>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订单备货信息</a:t>
            </a:r>
            <a:endParaRPr lang="zh-CN" altLang="en-US" sz="900" kern="0" dirty="0">
              <a:solidFill>
                <a:prstClr val="black"/>
              </a:solidFill>
              <a:latin typeface="微软雅黑" panose="020B0503020204020204" charset="-122"/>
              <a:ea typeface="微软雅黑" panose="020B0503020204020204" charset="-122"/>
            </a:endParaRPr>
          </a:p>
        </p:txBody>
      </p:sp>
      <p:sp>
        <p:nvSpPr>
          <p:cNvPr id="184" name="Rounded Rectangle 80"/>
          <p:cNvSpPr/>
          <p:nvPr/>
        </p:nvSpPr>
        <p:spPr bwMode="auto">
          <a:xfrm>
            <a:off x="9067006" y="4581128"/>
            <a:ext cx="893510" cy="24539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订单手机审批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92" name="Rounded Rectangle 80"/>
          <p:cNvSpPr/>
          <p:nvPr/>
        </p:nvSpPr>
        <p:spPr bwMode="auto">
          <a:xfrm>
            <a:off x="3174438" y="195497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总部框架协议配额预警</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3" name="Rounded Rectangle 80"/>
          <p:cNvSpPr/>
          <p:nvPr/>
        </p:nvSpPr>
        <p:spPr bwMode="auto">
          <a:xfrm>
            <a:off x="4098454" y="195497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总部框架协议配额查询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4" name="Rounded Rectangle 80"/>
          <p:cNvSpPr/>
          <p:nvPr/>
        </p:nvSpPr>
        <p:spPr bwMode="auto">
          <a:xfrm>
            <a:off x="5034558" y="195497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需求单管理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5" name="Rounded Rectangle 80"/>
          <p:cNvSpPr/>
          <p:nvPr/>
        </p:nvSpPr>
        <p:spPr bwMode="auto">
          <a:xfrm>
            <a:off x="3162350" y="2251202"/>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总部框协议</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6" name="Rounded Rectangle 80"/>
          <p:cNvSpPr/>
          <p:nvPr/>
        </p:nvSpPr>
        <p:spPr bwMode="auto">
          <a:xfrm>
            <a:off x="3174438" y="2543499"/>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总控合同管理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98" name="Rounded Rectangle 80"/>
          <p:cNvSpPr/>
          <p:nvPr/>
        </p:nvSpPr>
        <p:spPr bwMode="auto">
          <a:xfrm>
            <a:off x="5030390" y="2251202"/>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框架合同查询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9" name="Rounded Rectangle 80"/>
          <p:cNvSpPr/>
          <p:nvPr/>
        </p:nvSpPr>
        <p:spPr bwMode="auto">
          <a:xfrm>
            <a:off x="4092730" y="2251202"/>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框架合同</a:t>
            </a: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0" name="Rectangle 78"/>
          <p:cNvSpPr/>
          <p:nvPr/>
        </p:nvSpPr>
        <p:spPr bwMode="auto">
          <a:xfrm>
            <a:off x="6097666" y="1851919"/>
            <a:ext cx="4985564" cy="982438"/>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01" name="TextBox 79"/>
          <p:cNvSpPr txBox="1"/>
          <p:nvPr/>
        </p:nvSpPr>
        <p:spPr>
          <a:xfrm>
            <a:off x="6130867" y="2225722"/>
            <a:ext cx="813846"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订单管理</a:t>
            </a:r>
            <a:endParaRPr lang="zh-CN" altLang="en-US" sz="1200" b="1" dirty="0">
              <a:solidFill>
                <a:prstClr val="black"/>
              </a:solidFill>
              <a:latin typeface="微软雅黑" panose="020B0503020204020204" charset="-122"/>
              <a:ea typeface="微软雅黑" panose="020B0503020204020204" charset="-122"/>
            </a:endParaRPr>
          </a:p>
        </p:txBody>
      </p:sp>
      <p:sp>
        <p:nvSpPr>
          <p:cNvPr id="102" name="Rounded Rectangle 80"/>
          <p:cNvSpPr/>
          <p:nvPr/>
        </p:nvSpPr>
        <p:spPr bwMode="auto">
          <a:xfrm>
            <a:off x="6983853"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分配采购任务</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3" name="Rounded Rectangle 80"/>
          <p:cNvSpPr/>
          <p:nvPr/>
        </p:nvSpPr>
        <p:spPr bwMode="auto">
          <a:xfrm>
            <a:off x="8020961"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申请行挂起审批</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4" name="Rounded Rectangle 80"/>
          <p:cNvSpPr/>
          <p:nvPr/>
        </p:nvSpPr>
        <p:spPr bwMode="auto">
          <a:xfrm>
            <a:off x="9067006"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申请行挂起查询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5" name="Rounded Rectangle 80"/>
          <p:cNvSpPr/>
          <p:nvPr/>
        </p:nvSpPr>
        <p:spPr bwMode="auto">
          <a:xfrm>
            <a:off x="10075118" y="1920907"/>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框架订单起草</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106" name="Rounded Rectangle 80"/>
          <p:cNvSpPr/>
          <p:nvPr/>
        </p:nvSpPr>
        <p:spPr bwMode="auto">
          <a:xfrm>
            <a:off x="9067006" y="2204864"/>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框架订单审批查询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197" name="Rounded Rectangle 80"/>
          <p:cNvSpPr/>
          <p:nvPr/>
        </p:nvSpPr>
        <p:spPr bwMode="auto">
          <a:xfrm>
            <a:off x="6978774" y="2204864"/>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框架订单管理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198" name="Rounded Rectangle 80"/>
          <p:cNvSpPr/>
          <p:nvPr/>
        </p:nvSpPr>
        <p:spPr bwMode="auto">
          <a:xfrm>
            <a:off x="8020961" y="2204864"/>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框架订单审批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200" name="Rounded Rectangle 80"/>
          <p:cNvSpPr/>
          <p:nvPr/>
        </p:nvSpPr>
        <p:spPr bwMode="auto">
          <a:xfrm>
            <a:off x="10075118" y="2204864"/>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申请单处理状态查询</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01" name="Rounded Rectangle 80"/>
          <p:cNvSpPr/>
          <p:nvPr/>
        </p:nvSpPr>
        <p:spPr bwMode="auto">
          <a:xfrm>
            <a:off x="6983853" y="2492896"/>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手机终端申请</a:t>
            </a:r>
            <a:endParaRPr lang="zh-CN" altLang="en-US" sz="900" kern="0" dirty="0">
              <a:solidFill>
                <a:prstClr val="black"/>
              </a:solidFill>
              <a:latin typeface="微软雅黑" panose="020B0503020204020204" charset="-122"/>
              <a:ea typeface="微软雅黑" panose="020B0503020204020204" charset="-122"/>
            </a:endParaRPr>
          </a:p>
        </p:txBody>
      </p:sp>
      <p:sp>
        <p:nvSpPr>
          <p:cNvPr id="202" name="Rounded Rectangle 80"/>
          <p:cNvSpPr/>
          <p:nvPr/>
        </p:nvSpPr>
        <p:spPr bwMode="auto">
          <a:xfrm>
            <a:off x="8020961" y="2492896"/>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手机终端申请分配管理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03" name="Rounded Rectangle 80"/>
          <p:cNvSpPr/>
          <p:nvPr/>
        </p:nvSpPr>
        <p:spPr bwMode="auto">
          <a:xfrm>
            <a:off x="9067006" y="2492896"/>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手机终端起草订单管理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04" name="Rectangle 78"/>
          <p:cNvSpPr/>
          <p:nvPr/>
        </p:nvSpPr>
        <p:spPr bwMode="auto">
          <a:xfrm>
            <a:off x="6109532" y="2885294"/>
            <a:ext cx="4973697" cy="68772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05" name="TextBox 79"/>
          <p:cNvSpPr txBox="1"/>
          <p:nvPr/>
        </p:nvSpPr>
        <p:spPr>
          <a:xfrm>
            <a:off x="6114678" y="3057964"/>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价格变更</a:t>
            </a:r>
            <a:endParaRPr lang="zh-CN" altLang="en-US" sz="1200" b="1" dirty="0">
              <a:solidFill>
                <a:prstClr val="black"/>
              </a:solidFill>
              <a:latin typeface="微软雅黑" panose="020B0503020204020204" charset="-122"/>
              <a:ea typeface="微软雅黑" panose="020B0503020204020204" charset="-122"/>
            </a:endParaRPr>
          </a:p>
        </p:txBody>
      </p:sp>
      <p:sp>
        <p:nvSpPr>
          <p:cNvPr id="206" name="Rounded Rectangle 80"/>
          <p:cNvSpPr/>
          <p:nvPr/>
        </p:nvSpPr>
        <p:spPr bwMode="auto">
          <a:xfrm>
            <a:off x="6983853" y="2953549"/>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价格联动管理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07" name="Rounded Rectangle 80"/>
          <p:cNvSpPr/>
          <p:nvPr/>
        </p:nvSpPr>
        <p:spPr bwMode="auto">
          <a:xfrm>
            <a:off x="8020961" y="2953549"/>
            <a:ext cx="888048" cy="24680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价格联动审批</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09" name="Rounded Rectangle 80"/>
          <p:cNvSpPr/>
          <p:nvPr/>
        </p:nvSpPr>
        <p:spPr bwMode="auto">
          <a:xfrm>
            <a:off x="9067006" y="2953549"/>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价格变更单管理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10" name="Rounded Rectangle 80"/>
          <p:cNvSpPr/>
          <p:nvPr/>
        </p:nvSpPr>
        <p:spPr bwMode="auto">
          <a:xfrm>
            <a:off x="10075118" y="2953549"/>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价格变更审批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211" name="Rounded Rectangle 80"/>
          <p:cNvSpPr/>
          <p:nvPr/>
        </p:nvSpPr>
        <p:spPr bwMode="auto">
          <a:xfrm>
            <a:off x="6983853" y="3248605"/>
            <a:ext cx="888048" cy="24680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价格变更查询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212" name="Rounded Rectangle 80"/>
          <p:cNvSpPr/>
          <p:nvPr/>
        </p:nvSpPr>
        <p:spPr bwMode="auto">
          <a:xfrm>
            <a:off x="8020961" y="3248605"/>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部门配额变更管理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13" name="Rounded Rectangle 80"/>
          <p:cNvSpPr/>
          <p:nvPr/>
        </p:nvSpPr>
        <p:spPr bwMode="auto">
          <a:xfrm>
            <a:off x="9067006" y="3248605"/>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部门配额变更审批</a:t>
            </a:r>
            <a:endParaRPr lang="zh-CN" altLang="en-US" sz="900" kern="0" dirty="0">
              <a:solidFill>
                <a:prstClr val="black"/>
              </a:solidFill>
              <a:latin typeface="微软雅黑" panose="020B0503020204020204" charset="-122"/>
              <a:ea typeface="微软雅黑" panose="020B0503020204020204" charset="-122"/>
            </a:endParaRPr>
          </a:p>
        </p:txBody>
      </p:sp>
      <p:sp>
        <p:nvSpPr>
          <p:cNvPr id="214" name="Rounded Rectangle 80"/>
          <p:cNvSpPr/>
          <p:nvPr/>
        </p:nvSpPr>
        <p:spPr bwMode="auto">
          <a:xfrm>
            <a:off x="10075118" y="3248605"/>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部门配额变更查询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215" name="Rectangle 78"/>
          <p:cNvSpPr/>
          <p:nvPr/>
        </p:nvSpPr>
        <p:spPr bwMode="auto">
          <a:xfrm>
            <a:off x="2370263" y="2885073"/>
            <a:ext cx="3650322" cy="677665"/>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16" name="TextBox 79"/>
          <p:cNvSpPr txBox="1"/>
          <p:nvPr/>
        </p:nvSpPr>
        <p:spPr>
          <a:xfrm>
            <a:off x="2298254" y="3083646"/>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流程配置</a:t>
            </a:r>
            <a:endParaRPr lang="zh-CN" altLang="en-US" sz="1200" b="1" dirty="0">
              <a:solidFill>
                <a:prstClr val="black"/>
              </a:solidFill>
              <a:latin typeface="微软雅黑" panose="020B0503020204020204" charset="-122"/>
              <a:ea typeface="微软雅黑" panose="020B0503020204020204" charset="-122"/>
            </a:endParaRPr>
          </a:p>
        </p:txBody>
      </p:sp>
      <p:sp>
        <p:nvSpPr>
          <p:cNvPr id="217" name="Rounded Rectangle 80"/>
          <p:cNvSpPr/>
          <p:nvPr/>
        </p:nvSpPr>
        <p:spPr bwMode="auto">
          <a:xfrm>
            <a:off x="3174438" y="2945208"/>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人员配置管理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18" name="Rounded Rectangle 80"/>
          <p:cNvSpPr/>
          <p:nvPr/>
        </p:nvSpPr>
        <p:spPr bwMode="auto">
          <a:xfrm>
            <a:off x="4098454" y="2945208"/>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审批流程设置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19" name="Rounded Rectangle 80"/>
          <p:cNvSpPr/>
          <p:nvPr/>
        </p:nvSpPr>
        <p:spPr bwMode="auto">
          <a:xfrm>
            <a:off x="5041168" y="2953549"/>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流程节点管理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20" name="Rounded Rectangle 80"/>
          <p:cNvSpPr/>
          <p:nvPr/>
        </p:nvSpPr>
        <p:spPr bwMode="auto">
          <a:xfrm>
            <a:off x="3162350" y="3272903"/>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代理人设置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22" name="Rounded Rectangle 83"/>
          <p:cNvSpPr/>
          <p:nvPr/>
        </p:nvSpPr>
        <p:spPr bwMode="auto">
          <a:xfrm>
            <a:off x="3234104" y="4293096"/>
            <a:ext cx="848242" cy="25732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商品管理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3" name="Rounded Rectangle 83"/>
          <p:cNvSpPr/>
          <p:nvPr/>
        </p:nvSpPr>
        <p:spPr bwMode="auto">
          <a:xfrm>
            <a:off x="5085646" y="4293096"/>
            <a:ext cx="871336" cy="24471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上下架管理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7" name="Rounded Rectangle 83"/>
          <p:cNvSpPr/>
          <p:nvPr/>
        </p:nvSpPr>
        <p:spPr bwMode="auto">
          <a:xfrm>
            <a:off x="6092298" y="4293096"/>
            <a:ext cx="855328" cy="248440"/>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申请首页</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8" name="Rounded Rectangle 83"/>
          <p:cNvSpPr/>
          <p:nvPr/>
        </p:nvSpPr>
        <p:spPr bwMode="auto">
          <a:xfrm>
            <a:off x="3260029" y="4581128"/>
            <a:ext cx="845833" cy="237615"/>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采购申请</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29" name="Rounded Rectangle 83"/>
          <p:cNvSpPr/>
          <p:nvPr/>
        </p:nvSpPr>
        <p:spPr bwMode="auto">
          <a:xfrm>
            <a:off x="4196388" y="4581128"/>
            <a:ext cx="859650" cy="237614"/>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dirty="0">
                <a:solidFill>
                  <a:prstClr val="black"/>
                </a:solidFill>
                <a:latin typeface="微软雅黑" panose="020B0503020204020204" charset="-122"/>
                <a:ea typeface="微软雅黑" panose="020B0503020204020204" charset="-122"/>
                <a:cs typeface="Arial Unicode MS" panose="020B0604020202020204" pitchFamily="34" charset="-128"/>
              </a:rPr>
              <a:t>申请处理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0" name="Rounded Rectangle 82"/>
          <p:cNvSpPr/>
          <p:nvPr/>
        </p:nvSpPr>
        <p:spPr bwMode="auto">
          <a:xfrm>
            <a:off x="6092298" y="4581128"/>
            <a:ext cx="831625" cy="244691"/>
          </a:xfrm>
          <a:prstGeom prst="roundRect">
            <a:avLst/>
          </a:prstGeom>
          <a:solidFill>
            <a:schemeClr val="accent5">
              <a:lumMod val="20000"/>
              <a:lumOff val="80000"/>
            </a:scheme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lang="zh-CN" altLang="en-US" sz="900" kern="0" noProof="0" dirty="0">
                <a:solidFill>
                  <a:prstClr val="black"/>
                </a:solidFill>
                <a:latin typeface="微软雅黑" panose="020B0503020204020204" charset="-122"/>
                <a:ea typeface="微软雅黑" panose="020B0503020204020204" charset="-122"/>
                <a:cs typeface="Arial Unicode MS" panose="020B0604020202020204" pitchFamily="34" charset="-128"/>
              </a:rPr>
              <a:t>配置包上下架管理</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1" name="Rounded Rectangle 83"/>
          <p:cNvSpPr/>
          <p:nvPr/>
        </p:nvSpPr>
        <p:spPr bwMode="auto">
          <a:xfrm>
            <a:off x="3255730" y="4869160"/>
            <a:ext cx="849716" cy="244691"/>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申请池</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2" name="Rounded Rectangle 83"/>
          <p:cNvSpPr/>
          <p:nvPr/>
        </p:nvSpPr>
        <p:spPr bwMode="auto">
          <a:xfrm>
            <a:off x="5111572" y="4581128"/>
            <a:ext cx="863390" cy="257324"/>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配置包维护</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33" name="Rectangle 78"/>
          <p:cNvSpPr/>
          <p:nvPr/>
        </p:nvSpPr>
        <p:spPr bwMode="auto">
          <a:xfrm>
            <a:off x="2370263" y="5247146"/>
            <a:ext cx="4732822"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34" name="TextBox 79"/>
          <p:cNvSpPr txBox="1"/>
          <p:nvPr/>
        </p:nvSpPr>
        <p:spPr>
          <a:xfrm>
            <a:off x="2347529" y="5334358"/>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流程配置</a:t>
            </a:r>
            <a:endParaRPr lang="zh-CN" altLang="en-US" sz="1200" b="1" dirty="0">
              <a:solidFill>
                <a:prstClr val="black"/>
              </a:solidFill>
              <a:latin typeface="微软雅黑" panose="020B0503020204020204" charset="-122"/>
              <a:ea typeface="微软雅黑" panose="020B0503020204020204" charset="-122"/>
            </a:endParaRPr>
          </a:p>
        </p:txBody>
      </p:sp>
      <p:sp>
        <p:nvSpPr>
          <p:cNvPr id="235" name="Rounded Rectangle 80"/>
          <p:cNvSpPr/>
          <p:nvPr/>
        </p:nvSpPr>
        <p:spPr bwMode="auto">
          <a:xfrm>
            <a:off x="3174438"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人员配置管理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36" name="Rounded Rectangle 80"/>
          <p:cNvSpPr/>
          <p:nvPr/>
        </p:nvSpPr>
        <p:spPr bwMode="auto">
          <a:xfrm>
            <a:off x="4098454"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审批流程设置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37" name="Rounded Rectangle 80"/>
          <p:cNvSpPr/>
          <p:nvPr/>
        </p:nvSpPr>
        <p:spPr bwMode="auto">
          <a:xfrm>
            <a:off x="5041168"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流程节点管理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38" name="Rounded Rectangle 80"/>
          <p:cNvSpPr/>
          <p:nvPr/>
        </p:nvSpPr>
        <p:spPr bwMode="auto">
          <a:xfrm>
            <a:off x="6083042"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代理人设置</a:t>
            </a:r>
            <a:endParaRPr lang="zh-CN" altLang="en-US" sz="900" kern="0" dirty="0">
              <a:solidFill>
                <a:prstClr val="black"/>
              </a:solidFill>
              <a:latin typeface="微软雅黑" panose="020B0503020204020204" charset="-122"/>
              <a:ea typeface="微软雅黑" panose="020B0503020204020204" charset="-122"/>
            </a:endParaRPr>
          </a:p>
        </p:txBody>
      </p:sp>
      <p:sp>
        <p:nvSpPr>
          <p:cNvPr id="239" name="Rounded Rectangle 82"/>
          <p:cNvSpPr/>
          <p:nvPr/>
        </p:nvSpPr>
        <p:spPr bwMode="auto">
          <a:xfrm>
            <a:off x="10122061" y="4293096"/>
            <a:ext cx="864096" cy="259109"/>
          </a:xfrm>
          <a:prstGeom prst="roundRect">
            <a:avLst/>
          </a:prstGeom>
          <a:solidFill>
            <a:srgbClr val="00B0F0"/>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订单审核</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40" name="Rounded Rectangle 83"/>
          <p:cNvSpPr/>
          <p:nvPr/>
        </p:nvSpPr>
        <p:spPr bwMode="auto">
          <a:xfrm>
            <a:off x="10122061" y="4869160"/>
            <a:ext cx="888048" cy="232087"/>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订单付款信息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41" name="Rectangle 78"/>
          <p:cNvSpPr/>
          <p:nvPr/>
        </p:nvSpPr>
        <p:spPr bwMode="auto">
          <a:xfrm>
            <a:off x="7207640" y="5257157"/>
            <a:ext cx="3870230"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42" name="TextBox 79"/>
          <p:cNvSpPr txBox="1"/>
          <p:nvPr/>
        </p:nvSpPr>
        <p:spPr>
          <a:xfrm>
            <a:off x="7184906" y="5310752"/>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库存管理</a:t>
            </a:r>
            <a:endParaRPr lang="zh-CN" altLang="en-US" sz="1200" b="1" dirty="0">
              <a:solidFill>
                <a:prstClr val="black"/>
              </a:solidFill>
              <a:latin typeface="微软雅黑" panose="020B0503020204020204" charset="-122"/>
              <a:ea typeface="微软雅黑" panose="020B0503020204020204" charset="-122"/>
            </a:endParaRPr>
          </a:p>
        </p:txBody>
      </p:sp>
      <p:sp>
        <p:nvSpPr>
          <p:cNvPr id="243" name="Rounded Rectangle 80"/>
          <p:cNvSpPr/>
          <p:nvPr/>
        </p:nvSpPr>
        <p:spPr bwMode="auto">
          <a:xfrm>
            <a:off x="8011815"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标准配置库存管理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44" name="Rounded Rectangle 80"/>
          <p:cNvSpPr/>
          <p:nvPr/>
        </p:nvSpPr>
        <p:spPr bwMode="auto">
          <a:xfrm>
            <a:off x="9081132"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库存查询</a:t>
            </a:r>
            <a:endParaRPr lang="zh-CN" altLang="en-US" sz="900" kern="0" dirty="0">
              <a:solidFill>
                <a:prstClr val="black"/>
              </a:solidFill>
              <a:latin typeface="微软雅黑" panose="020B0503020204020204" charset="-122"/>
              <a:ea typeface="微软雅黑" panose="020B0503020204020204" charset="-122"/>
            </a:endParaRPr>
          </a:p>
        </p:txBody>
      </p:sp>
      <p:sp>
        <p:nvSpPr>
          <p:cNvPr id="245" name="Rounded Rectangle 80"/>
          <p:cNvSpPr/>
          <p:nvPr/>
        </p:nvSpPr>
        <p:spPr bwMode="auto">
          <a:xfrm>
            <a:off x="10131838" y="5325632"/>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标准配置呆滞库存看板</a:t>
            </a:r>
            <a:endParaRPr lang="zh-CN" altLang="en-US" sz="900" kern="0" dirty="0">
              <a:solidFill>
                <a:prstClr val="black"/>
              </a:solidFill>
              <a:latin typeface="微软雅黑" panose="020B0503020204020204" charset="-122"/>
              <a:ea typeface="微软雅黑" panose="020B0503020204020204" charset="-122"/>
            </a:endParaRPr>
          </a:p>
        </p:txBody>
      </p:sp>
      <p:sp>
        <p:nvSpPr>
          <p:cNvPr id="247" name="Rectangle 78"/>
          <p:cNvSpPr/>
          <p:nvPr/>
        </p:nvSpPr>
        <p:spPr bwMode="auto">
          <a:xfrm>
            <a:off x="2382811" y="5733256"/>
            <a:ext cx="4720273"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48" name="Rounded Rectangle 80"/>
          <p:cNvSpPr/>
          <p:nvPr/>
        </p:nvSpPr>
        <p:spPr bwMode="auto">
          <a:xfrm>
            <a:off x="3186987" y="5793390"/>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短信配置管理</a:t>
            </a:r>
            <a:endParaRPr lang="zh-CN" altLang="en-US" sz="900" kern="0" dirty="0">
              <a:solidFill>
                <a:prstClr val="black"/>
              </a:solidFill>
              <a:latin typeface="微软雅黑" panose="020B0503020204020204" charset="-122"/>
              <a:ea typeface="微软雅黑" panose="020B0503020204020204" charset="-122"/>
            </a:endParaRPr>
          </a:p>
        </p:txBody>
      </p:sp>
      <p:sp>
        <p:nvSpPr>
          <p:cNvPr id="249" name="Rounded Rectangle 80"/>
          <p:cNvSpPr/>
          <p:nvPr/>
        </p:nvSpPr>
        <p:spPr bwMode="auto">
          <a:xfrm>
            <a:off x="4098454" y="5793390"/>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监控节点配置</a:t>
            </a:r>
            <a:endParaRPr lang="zh-CN" altLang="en-US" sz="900" kern="0" dirty="0">
              <a:solidFill>
                <a:prstClr val="black"/>
              </a:solidFill>
              <a:latin typeface="微软雅黑" panose="020B0503020204020204" charset="-122"/>
              <a:ea typeface="微软雅黑" panose="020B0503020204020204" charset="-122"/>
            </a:endParaRPr>
          </a:p>
        </p:txBody>
      </p:sp>
      <p:sp>
        <p:nvSpPr>
          <p:cNvPr id="251" name="TextBox 79"/>
          <p:cNvSpPr txBox="1"/>
          <p:nvPr/>
        </p:nvSpPr>
        <p:spPr>
          <a:xfrm>
            <a:off x="2370262" y="5771320"/>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提醒管理</a:t>
            </a:r>
            <a:endParaRPr lang="zh-CN" altLang="en-US" sz="1200" b="1" dirty="0">
              <a:solidFill>
                <a:prstClr val="black"/>
              </a:solidFill>
              <a:latin typeface="微软雅黑" panose="020B0503020204020204" charset="-122"/>
              <a:ea typeface="微软雅黑" panose="020B0503020204020204" charset="-122"/>
            </a:endParaRPr>
          </a:p>
        </p:txBody>
      </p:sp>
      <p:sp>
        <p:nvSpPr>
          <p:cNvPr id="252" name="Rectangle 78"/>
          <p:cNvSpPr/>
          <p:nvPr/>
        </p:nvSpPr>
        <p:spPr bwMode="auto">
          <a:xfrm>
            <a:off x="7184906" y="5724854"/>
            <a:ext cx="3892964" cy="414102"/>
          </a:xfrm>
          <a:prstGeom prst="rect">
            <a:avLst/>
          </a:prstGeom>
          <a:solidFill>
            <a:sysClr val="window" lastClr="FFFFFF"/>
          </a:solidFill>
          <a:ln w="9525" algn="ctr">
            <a:solidFill>
              <a:sysClr val="window" lastClr="FFFFFF">
                <a:lumMod val="85000"/>
              </a:sysClr>
            </a:solidFill>
            <a:miter lim="800000"/>
          </a:ln>
        </p:spPr>
        <p:txBody>
          <a:bodyPr lIns="0" tIns="0" rIns="0" bIns="0" anchor="ctr"/>
          <a:p>
            <a:pPr marL="0" marR="0" lvl="0" indent="0" algn="ctr" defTabSz="914400" eaLnBrk="1" fontAlgn="auto" latinLnBrk="0" hangingPunct="1">
              <a:lnSpc>
                <a:spcPct val="100000"/>
              </a:lnSpc>
              <a:spcBef>
                <a:spcPct val="50000"/>
              </a:spcBef>
              <a:spcAft>
                <a:spcPts val="0"/>
              </a:spcAft>
              <a:buClr>
                <a:srgbClr val="000066"/>
              </a:buClr>
              <a:buSzPct val="75000"/>
              <a:buFontTx/>
              <a:buNone/>
              <a:defRPr/>
            </a:pPr>
            <a:endParaRPr kumimoji="0" 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53" name="TextBox 79"/>
          <p:cNvSpPr txBox="1"/>
          <p:nvPr/>
        </p:nvSpPr>
        <p:spPr>
          <a:xfrm>
            <a:off x="7243188" y="5820120"/>
            <a:ext cx="855328" cy="276999"/>
          </a:xfrm>
          <a:prstGeom prst="rect">
            <a:avLst/>
          </a:prstGeom>
          <a:noFill/>
          <a:ln w="9525">
            <a:noFill/>
          </a:ln>
        </p:spPr>
        <p:txBody>
          <a:bodyPr vert="horz" wrap="square" rtlCol="0">
            <a:spAutoFit/>
          </a:bodyPr>
          <a:p>
            <a:pPr algn="ctr"/>
            <a:r>
              <a:rPr lang="zh-CN" altLang="en-US" sz="1200" b="1" dirty="0">
                <a:solidFill>
                  <a:prstClr val="black"/>
                </a:solidFill>
                <a:latin typeface="微软雅黑" panose="020B0503020204020204" charset="-122"/>
                <a:ea typeface="微软雅黑" panose="020B0503020204020204" charset="-122"/>
              </a:rPr>
              <a:t>对账管理</a:t>
            </a:r>
            <a:endParaRPr lang="zh-CN" altLang="en-US" sz="1200" b="1" dirty="0">
              <a:solidFill>
                <a:prstClr val="black"/>
              </a:solidFill>
              <a:latin typeface="微软雅黑" panose="020B0503020204020204" charset="-122"/>
              <a:ea typeface="微软雅黑" panose="020B0503020204020204" charset="-122"/>
            </a:endParaRPr>
          </a:p>
        </p:txBody>
      </p:sp>
      <p:sp>
        <p:nvSpPr>
          <p:cNvPr id="254" name="Rounded Rectangle 80"/>
          <p:cNvSpPr/>
          <p:nvPr/>
        </p:nvSpPr>
        <p:spPr bwMode="auto">
          <a:xfrm>
            <a:off x="8055809" y="5780821"/>
            <a:ext cx="835390" cy="276999"/>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订单汇总</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55" name="Rounded Rectangle 80"/>
          <p:cNvSpPr/>
          <p:nvPr/>
        </p:nvSpPr>
        <p:spPr bwMode="auto">
          <a:xfrm>
            <a:off x="9067862" y="5780821"/>
            <a:ext cx="887192" cy="252939"/>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商品汇总</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256" name="Rounded Rectangle 80"/>
          <p:cNvSpPr/>
          <p:nvPr/>
        </p:nvSpPr>
        <p:spPr bwMode="auto">
          <a:xfrm>
            <a:off x="10131837" y="5780821"/>
            <a:ext cx="854319" cy="257996"/>
          </a:xfrm>
          <a:prstGeom prst="roundRect">
            <a:avLst/>
          </a:prstGeom>
          <a:solidFill>
            <a:srgbClr val="162F33">
              <a:lumMod val="10000"/>
              <a:lumOff val="90000"/>
            </a:srgbClr>
          </a:solidFill>
          <a:ln w="9525" algn="ctr">
            <a:solidFill>
              <a:srgbClr val="3094D8"/>
            </a:solidFill>
            <a:round/>
            <a:headEnd type="none" w="sm" len="sm"/>
            <a:tailEnd type="none" w="sm" len="sm"/>
          </a:ln>
        </p:spPr>
        <p:txBody>
          <a:bodyPr lIns="36000" tIns="46800" rIns="36000" bIns="46800" rtlCol="0" anchor="ctr"/>
          <a:p>
            <a:pPr marL="0" marR="0" lvl="0" indent="0" algn="ctr" defTabSz="914400" eaLnBrk="1" fontAlgn="auto" latinLnBrk="0" hangingPunct="1">
              <a:lnSpc>
                <a:spcPct val="100000"/>
              </a:lnSpc>
              <a:spcBef>
                <a:spcPct val="3000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rPr>
              <a:t>订单付款</a:t>
            </a:r>
            <a:endParaRPr kumimoji="0" lang="zh-CN" altLang="en-US" sz="9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Arial Unicode MS" panose="020B0604020202020204" pitchFamily="34" charset="-128"/>
            </a:endParaRPr>
          </a:p>
        </p:txBody>
      </p:sp>
      <p:sp>
        <p:nvSpPr>
          <p:cNvPr id="97" name="Rounded Rectangle 80"/>
          <p:cNvSpPr/>
          <p:nvPr/>
        </p:nvSpPr>
        <p:spPr bwMode="auto">
          <a:xfrm>
            <a:off x="5050912" y="5809247"/>
            <a:ext cx="879384" cy="262119"/>
          </a:xfrm>
          <a:prstGeom prst="roundRect">
            <a:avLst/>
          </a:prstGeom>
          <a:solidFill>
            <a:srgbClr val="FFFF00"/>
          </a:solidFill>
          <a:ln w="9525" algn="ctr">
            <a:solidFill>
              <a:srgbClr val="3094D8"/>
            </a:solidFill>
            <a:round/>
            <a:headEnd type="none" w="sm" len="sm"/>
            <a:tailEnd type="none" w="sm" len="sm"/>
          </a:ln>
        </p:spPr>
        <p:txBody>
          <a:bodyPr lIns="36000" tIns="46800" rIns="36000" bIns="46800" rtlCol="0" anchor="ctr"/>
          <a:p>
            <a:pPr algn="ctr">
              <a:spcBef>
                <a:spcPct val="30000"/>
              </a:spcBef>
            </a:pPr>
            <a:r>
              <a:rPr lang="zh-CN" altLang="en-US" sz="900" kern="0" dirty="0">
                <a:solidFill>
                  <a:prstClr val="black"/>
                </a:solidFill>
                <a:latin typeface="微软雅黑" panose="020B0503020204020204" charset="-122"/>
                <a:ea typeface="微软雅黑" panose="020B0503020204020204" charset="-122"/>
              </a:rPr>
              <a:t>定时任务</a:t>
            </a:r>
            <a:endParaRPr lang="zh-CN" altLang="en-US" sz="900" kern="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32" name="矩形 31"/>
          <p:cNvSpPr/>
          <p:nvPr/>
        </p:nvSpPr>
        <p:spPr>
          <a:xfrm>
            <a:off x="677545" y="1244090"/>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电商可视化采购系统</a:t>
            </a:r>
            <a:endParaRPr lang="zh-CN" altLang="en-US" sz="1200" b="1" dirty="0">
              <a:latin typeface="微软雅黑" panose="020B0503020204020204" charset="-122"/>
              <a:ea typeface="微软雅黑" panose="020B0503020204020204" charset="-122"/>
            </a:endParaRPr>
          </a:p>
        </p:txBody>
      </p:sp>
      <p:sp>
        <p:nvSpPr>
          <p:cNvPr id="33" name="Rectangle 30"/>
          <p:cNvSpPr>
            <a:spLocks noChangeArrowheads="1"/>
          </p:cNvSpPr>
          <p:nvPr/>
        </p:nvSpPr>
        <p:spPr bwMode="auto">
          <a:xfrm>
            <a:off x="2316773" y="1584466"/>
            <a:ext cx="6899516" cy="5914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订单系统与内审系统接口对接将内审订单同步框架框架订单系统，由框架系统实现对订单管理相关控校验（合同上限、物料、配额等），校验通过则订单生效并返回内审系统；同步实现订单查询功能、订单导入供应链功能。</a:t>
            </a:r>
            <a:endParaRPr lang="zh-CN" altLang="en-US" sz="1100" dirty="0">
              <a:solidFill>
                <a:prstClr val="black"/>
              </a:solidFill>
              <a:latin typeface="微软雅黑" panose="020B0503020204020204" charset="-122"/>
              <a:ea typeface="微软雅黑" panose="020B0503020204020204" charset="-122"/>
            </a:endParaRPr>
          </a:p>
        </p:txBody>
      </p:sp>
      <p:sp>
        <p:nvSpPr>
          <p:cNvPr id="34" name="圆角矩形 22"/>
          <p:cNvSpPr/>
          <p:nvPr/>
        </p:nvSpPr>
        <p:spPr>
          <a:xfrm>
            <a:off x="661710" y="1734957"/>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电商可视化系统原业务</a:t>
            </a:r>
            <a:endParaRPr lang="zh-CN" altLang="en-US" sz="900" b="1" dirty="0">
              <a:solidFill>
                <a:schemeClr val="bg1"/>
              </a:solidFill>
              <a:latin typeface="微软雅黑" panose="020B0503020204020204" charset="-122"/>
              <a:ea typeface="微软雅黑" panose="020B0503020204020204" charset="-122"/>
            </a:endParaRPr>
          </a:p>
        </p:txBody>
      </p:sp>
      <p:sp>
        <p:nvSpPr>
          <p:cNvPr id="35" name="Rectangle 30"/>
          <p:cNvSpPr>
            <a:spLocks noChangeArrowheads="1"/>
          </p:cNvSpPr>
          <p:nvPr/>
        </p:nvSpPr>
        <p:spPr bwMode="auto">
          <a:xfrm>
            <a:off x="2338907" y="2863570"/>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实现工程设计、施工、监理类订单的起草、审批、打印等功能，整合流程引擎依据各个工程部门、属地分公司管理办法实现订单个特殊流程审核</a:t>
            </a:r>
            <a:endParaRPr lang="zh-CN" altLang="en-US" sz="1100" dirty="0">
              <a:latin typeface="微软雅黑" panose="020B0503020204020204" charset="-122"/>
              <a:ea typeface="微软雅黑" panose="020B0503020204020204" charset="-122"/>
              <a:cs typeface="Times New Roman" panose="02020603050405020304" pitchFamily="18" charset="0"/>
            </a:endParaRPr>
          </a:p>
        </p:txBody>
      </p:sp>
      <p:sp>
        <p:nvSpPr>
          <p:cNvPr id="36" name="圆角矩形 22"/>
          <p:cNvSpPr/>
          <p:nvPr/>
        </p:nvSpPr>
        <p:spPr>
          <a:xfrm>
            <a:off x="656442" y="2958867"/>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供应链系统功能升级工程</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Rectangle 30"/>
          <p:cNvSpPr>
            <a:spLocks noChangeArrowheads="1"/>
          </p:cNvSpPr>
          <p:nvPr/>
        </p:nvSpPr>
        <p:spPr bwMode="auto">
          <a:xfrm>
            <a:off x="2316773" y="4111322"/>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通过框架订单系统与物资中心系统对接，实现集采手机终端物资申请结果导入框架订单系统系统，然后实现采购申请的分配、下单审批等功能，订单生效后反馈物资中心做后续送货信息。</a:t>
            </a:r>
            <a:endParaRPr lang="zh-CN" altLang="en-US" sz="1100" dirty="0">
              <a:solidFill>
                <a:prstClr val="black"/>
              </a:solidFill>
              <a:latin typeface="微软雅黑" panose="020B0503020204020204" charset="-122"/>
              <a:ea typeface="微软雅黑" panose="020B0503020204020204" charset="-122"/>
            </a:endParaRPr>
          </a:p>
        </p:txBody>
      </p:sp>
      <p:sp>
        <p:nvSpPr>
          <p:cNvPr id="38" name="圆角矩形 22"/>
          <p:cNvSpPr/>
          <p:nvPr/>
        </p:nvSpPr>
        <p:spPr>
          <a:xfrm>
            <a:off x="661710" y="4223430"/>
            <a:ext cx="1586230" cy="281305"/>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电商和包支付改造工程</a:t>
            </a:r>
            <a:endParaRPr lang="zh-CN" altLang="en-US" sz="900" b="1" dirty="0">
              <a:solidFill>
                <a:schemeClr val="bg1"/>
              </a:solidFill>
              <a:latin typeface="微软雅黑" panose="020B0503020204020204" charset="-122"/>
              <a:ea typeface="微软雅黑" panose="020B0503020204020204" charset="-122"/>
            </a:endParaRPr>
          </a:p>
        </p:txBody>
      </p:sp>
      <p:sp>
        <p:nvSpPr>
          <p:cNvPr id="39" name="Rectangle 30"/>
          <p:cNvSpPr>
            <a:spLocks noChangeArrowheads="1"/>
          </p:cNvSpPr>
          <p:nvPr/>
        </p:nvSpPr>
        <p:spPr bwMode="auto">
          <a:xfrm>
            <a:off x="2314045" y="5201767"/>
            <a:ext cx="6899516" cy="46281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通过框架合同部门配额管控，价格变更流程实现部门配额、价格调整的功能；实现总控合同、供应商采购偏离度维护管理，订单环节实现逻辑校验管控</a:t>
            </a:r>
            <a:endParaRPr lang="zh-CN" altLang="en-US" sz="1100" dirty="0">
              <a:solidFill>
                <a:prstClr val="black"/>
              </a:solidFill>
              <a:latin typeface="微软雅黑" panose="020B0503020204020204" charset="-122"/>
              <a:ea typeface="微软雅黑" panose="020B0503020204020204" charset="-122"/>
            </a:endParaRPr>
          </a:p>
        </p:txBody>
      </p:sp>
      <p:sp>
        <p:nvSpPr>
          <p:cNvPr id="40" name="圆角矩形 22"/>
          <p:cNvSpPr/>
          <p:nvPr/>
        </p:nvSpPr>
        <p:spPr>
          <a:xfrm>
            <a:off x="661710" y="5304542"/>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电商可视化日常优化</a:t>
            </a:r>
            <a:endParaRPr lang="zh-CN" altLang="en-US" sz="9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heme/theme1.xml><?xml version="1.0" encoding="utf-8"?>
<a:theme xmlns:a="http://schemas.openxmlformats.org/drawingml/2006/main" name="我的图形库">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eaVert" wrap="square" rtlCol="0" anchor="t" anchorCtr="0">
        <a:spAutoFit/>
      </a:bodyPr>
      <a:lstStyle>
        <a:defPPr>
          <a:defRPr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1834</Words>
  <Application>WPS 演示</Application>
  <PresentationFormat>自定义</PresentationFormat>
  <Paragraphs>330</Paragraphs>
  <Slides>17</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vt:i4>
      </vt:variant>
    </vt:vector>
  </HeadingPairs>
  <TitlesOfParts>
    <vt:vector size="38" baseType="lpstr">
      <vt:lpstr>Arial</vt:lpstr>
      <vt:lpstr>宋体</vt:lpstr>
      <vt:lpstr>Wingdings</vt:lpstr>
      <vt:lpstr>微软雅黑</vt:lpstr>
      <vt:lpstr>Times New Roman</vt:lpstr>
      <vt:lpstr>Arial</vt:lpstr>
      <vt:lpstr>Heiti SC Light</vt:lpstr>
      <vt:lpstr>Arial Black</vt:lpstr>
      <vt:lpstr>黑体</vt:lpstr>
      <vt:lpstr>Times</vt:lpstr>
      <vt:lpstr>HY견고딕</vt:lpstr>
      <vt:lpstr>Malgun Gothic</vt:lpstr>
      <vt:lpstr>Calibri</vt:lpstr>
      <vt:lpstr>TeamViewer13</vt:lpstr>
      <vt:lpstr>Segoe Print</vt:lpstr>
      <vt:lpstr>方正兰亭超细黑简体</vt:lpstr>
      <vt:lpstr>思源黑体 CN Bold</vt:lpstr>
      <vt:lpstr>Calibri</vt:lpstr>
      <vt:lpstr>Arial Unicode MS</vt:lpstr>
      <vt:lpstr>Arial Unicode MS</vt:lpstr>
      <vt:lpstr>我的图形库</vt:lpstr>
      <vt:lpstr>2020年终总结 赵武涛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2019年终总结-XXXX</dc:title>
  <dc:creator/>
  <cp:lastModifiedBy>遮天</cp:lastModifiedBy>
  <cp:revision>1100</cp:revision>
  <dcterms:created xsi:type="dcterms:W3CDTF">2015-08-26T01:38:00Z</dcterms:created>
  <dcterms:modified xsi:type="dcterms:W3CDTF">2019-12-18T09:17:59Z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y fmtid="{D5CDD505-2E9C-101B-9397-08002B2CF9AE}" pid="3" name="KSORubyTemplateID">
    <vt:lpwstr>13</vt:lpwstr>
  </property>
</Properties>
</file>